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37"/>
  </p:notesMasterIdLst>
  <p:sldIdLst>
    <p:sldId id="256" r:id="rId2"/>
    <p:sldId id="335" r:id="rId3"/>
    <p:sldId id="257" r:id="rId4"/>
    <p:sldId id="428" r:id="rId5"/>
    <p:sldId id="344" r:id="rId6"/>
    <p:sldId id="451" r:id="rId7"/>
    <p:sldId id="452" r:id="rId8"/>
    <p:sldId id="453" r:id="rId9"/>
    <p:sldId id="454" r:id="rId10"/>
    <p:sldId id="455" r:id="rId11"/>
    <p:sldId id="462" r:id="rId12"/>
    <p:sldId id="463" r:id="rId13"/>
    <p:sldId id="479" r:id="rId14"/>
    <p:sldId id="457" r:id="rId15"/>
    <p:sldId id="458" r:id="rId16"/>
    <p:sldId id="459" r:id="rId17"/>
    <p:sldId id="460" r:id="rId18"/>
    <p:sldId id="461" r:id="rId19"/>
    <p:sldId id="263" r:id="rId20"/>
    <p:sldId id="469" r:id="rId21"/>
    <p:sldId id="420" r:id="rId22"/>
    <p:sldId id="465" r:id="rId23"/>
    <p:sldId id="467" r:id="rId24"/>
    <p:sldId id="466" r:id="rId25"/>
    <p:sldId id="464" r:id="rId26"/>
    <p:sldId id="470" r:id="rId27"/>
    <p:sldId id="471" r:id="rId28"/>
    <p:sldId id="473" r:id="rId29"/>
    <p:sldId id="474" r:id="rId30"/>
    <p:sldId id="476" r:id="rId31"/>
    <p:sldId id="475" r:id="rId32"/>
    <p:sldId id="477" r:id="rId33"/>
    <p:sldId id="478" r:id="rId34"/>
    <p:sldId id="448" r:id="rId35"/>
    <p:sldId id="456"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EF8011"/>
    <a:srgbClr val="D8730E"/>
    <a:srgbClr val="222A35"/>
    <a:srgbClr val="000000"/>
    <a:srgbClr val="333F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8593" autoAdjust="0"/>
  </p:normalViewPr>
  <p:slideViewPr>
    <p:cSldViewPr snapToGrid="0" showGuides="1">
      <p:cViewPr varScale="1">
        <p:scale>
          <a:sx n="57" d="100"/>
          <a:sy n="57" d="100"/>
        </p:scale>
        <p:origin x="1680" y="53"/>
      </p:cViewPr>
      <p:guideLst>
        <p:guide orient="horz" pos="2160"/>
        <p:guide pos="3840"/>
      </p:guideLst>
    </p:cSldViewPr>
  </p:slideViewPr>
  <p:notesTextViewPr>
    <p:cViewPr>
      <p:scale>
        <a:sx n="1" d="1"/>
        <a:sy n="1" d="1"/>
      </p:scale>
      <p:origin x="0" y="0"/>
    </p:cViewPr>
  </p:notesTextViewPr>
  <p:notesViewPr>
    <p:cSldViewPr snapToGrid="0">
      <p:cViewPr varScale="1">
        <p:scale>
          <a:sx n="63" d="100"/>
          <a:sy n="63" d="100"/>
        </p:scale>
        <p:origin x="2352"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D2A830-D1AA-406B-AFD9-9B5F3670AFF5}"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6B5FE771-4894-40BB-8269-5548414E1A44}">
      <dgm:prSet/>
      <dgm:spPr/>
      <dgm:t>
        <a:bodyPr/>
        <a:lstStyle/>
        <a:p>
          <a:r>
            <a:rPr lang="en-GB" dirty="0"/>
            <a:t>What is neglect?</a:t>
          </a:r>
          <a:endParaRPr lang="en-US" dirty="0"/>
        </a:p>
      </dgm:t>
    </dgm:pt>
    <dgm:pt modelId="{7A9C3F9D-801F-4560-98E7-02FADB493C0F}" type="parTrans" cxnId="{C50CB119-86B0-4580-9EB0-F68A0F369C6D}">
      <dgm:prSet/>
      <dgm:spPr/>
      <dgm:t>
        <a:bodyPr/>
        <a:lstStyle/>
        <a:p>
          <a:endParaRPr lang="en-US"/>
        </a:p>
      </dgm:t>
    </dgm:pt>
    <dgm:pt modelId="{9306A284-B0E0-4D7B-8153-DBA3BBC09272}" type="sibTrans" cxnId="{C50CB119-86B0-4580-9EB0-F68A0F369C6D}">
      <dgm:prSet/>
      <dgm:spPr/>
      <dgm:t>
        <a:bodyPr/>
        <a:lstStyle/>
        <a:p>
          <a:endParaRPr lang="en-US"/>
        </a:p>
      </dgm:t>
    </dgm:pt>
    <dgm:pt modelId="{C2102314-D7C6-4B51-91AC-5F9A35EA417D}">
      <dgm:prSet/>
      <dgm:spPr/>
      <dgm:t>
        <a:bodyPr/>
        <a:lstStyle/>
        <a:p>
          <a:r>
            <a:rPr lang="en-GB" dirty="0"/>
            <a:t>Take a few minutes to discuss amongst yourselves.</a:t>
          </a:r>
          <a:endParaRPr lang="en-US" dirty="0"/>
        </a:p>
      </dgm:t>
    </dgm:pt>
    <dgm:pt modelId="{4BAC7B3E-B9B1-4BB5-8C34-616C5509AE6F}" type="parTrans" cxnId="{D4F8098F-FDA2-4026-B9B1-B763A1BCC14C}">
      <dgm:prSet/>
      <dgm:spPr/>
      <dgm:t>
        <a:bodyPr/>
        <a:lstStyle/>
        <a:p>
          <a:endParaRPr lang="en-US"/>
        </a:p>
      </dgm:t>
    </dgm:pt>
    <dgm:pt modelId="{4EA3169F-CAF1-4491-B6E4-0D4118F3820C}" type="sibTrans" cxnId="{D4F8098F-FDA2-4026-B9B1-B763A1BCC14C}">
      <dgm:prSet/>
      <dgm:spPr/>
      <dgm:t>
        <a:bodyPr/>
        <a:lstStyle/>
        <a:p>
          <a:endParaRPr lang="en-US"/>
        </a:p>
      </dgm:t>
    </dgm:pt>
    <dgm:pt modelId="{E1476969-99A3-4F76-8D82-658A0AAD482F}" type="pres">
      <dgm:prSet presAssocID="{3FD2A830-D1AA-406B-AFD9-9B5F3670AFF5}" presName="linear" presStyleCnt="0">
        <dgm:presLayoutVars>
          <dgm:animLvl val="lvl"/>
          <dgm:resizeHandles val="exact"/>
        </dgm:presLayoutVars>
      </dgm:prSet>
      <dgm:spPr/>
    </dgm:pt>
    <dgm:pt modelId="{0544389E-245E-41AD-84A8-A5AB368AB6C0}" type="pres">
      <dgm:prSet presAssocID="{6B5FE771-4894-40BB-8269-5548414E1A44}" presName="parentText" presStyleLbl="node1" presStyleIdx="0" presStyleCnt="2">
        <dgm:presLayoutVars>
          <dgm:chMax val="0"/>
          <dgm:bulletEnabled val="1"/>
        </dgm:presLayoutVars>
      </dgm:prSet>
      <dgm:spPr/>
    </dgm:pt>
    <dgm:pt modelId="{9629AF4F-C066-4579-B280-392E51081449}" type="pres">
      <dgm:prSet presAssocID="{9306A284-B0E0-4D7B-8153-DBA3BBC09272}" presName="spacer" presStyleCnt="0"/>
      <dgm:spPr/>
    </dgm:pt>
    <dgm:pt modelId="{31F01296-C84D-4ED2-9285-968B6EF05819}" type="pres">
      <dgm:prSet presAssocID="{C2102314-D7C6-4B51-91AC-5F9A35EA417D}" presName="parentText" presStyleLbl="node1" presStyleIdx="1" presStyleCnt="2">
        <dgm:presLayoutVars>
          <dgm:chMax val="0"/>
          <dgm:bulletEnabled val="1"/>
        </dgm:presLayoutVars>
      </dgm:prSet>
      <dgm:spPr/>
    </dgm:pt>
  </dgm:ptLst>
  <dgm:cxnLst>
    <dgm:cxn modelId="{C50CB119-86B0-4580-9EB0-F68A0F369C6D}" srcId="{3FD2A830-D1AA-406B-AFD9-9B5F3670AFF5}" destId="{6B5FE771-4894-40BB-8269-5548414E1A44}" srcOrd="0" destOrd="0" parTransId="{7A9C3F9D-801F-4560-98E7-02FADB493C0F}" sibTransId="{9306A284-B0E0-4D7B-8153-DBA3BBC09272}"/>
    <dgm:cxn modelId="{2334C744-826E-45FF-97A4-D730EA34367F}" type="presOf" srcId="{6B5FE771-4894-40BB-8269-5548414E1A44}" destId="{0544389E-245E-41AD-84A8-A5AB368AB6C0}" srcOrd="0" destOrd="0" presId="urn:microsoft.com/office/officeart/2005/8/layout/vList2"/>
    <dgm:cxn modelId="{7E95D274-F064-4DD3-8EB2-EA11AF480792}" type="presOf" srcId="{3FD2A830-D1AA-406B-AFD9-9B5F3670AFF5}" destId="{E1476969-99A3-4F76-8D82-658A0AAD482F}" srcOrd="0" destOrd="0" presId="urn:microsoft.com/office/officeart/2005/8/layout/vList2"/>
    <dgm:cxn modelId="{D4F8098F-FDA2-4026-B9B1-B763A1BCC14C}" srcId="{3FD2A830-D1AA-406B-AFD9-9B5F3670AFF5}" destId="{C2102314-D7C6-4B51-91AC-5F9A35EA417D}" srcOrd="1" destOrd="0" parTransId="{4BAC7B3E-B9B1-4BB5-8C34-616C5509AE6F}" sibTransId="{4EA3169F-CAF1-4491-B6E4-0D4118F3820C}"/>
    <dgm:cxn modelId="{E8D712F4-B102-4F7A-9E6A-A4BC89C7C497}" type="presOf" srcId="{C2102314-D7C6-4B51-91AC-5F9A35EA417D}" destId="{31F01296-C84D-4ED2-9285-968B6EF05819}" srcOrd="0" destOrd="0" presId="urn:microsoft.com/office/officeart/2005/8/layout/vList2"/>
    <dgm:cxn modelId="{8B3EC01E-0870-4F57-838A-D0779519008F}" type="presParOf" srcId="{E1476969-99A3-4F76-8D82-658A0AAD482F}" destId="{0544389E-245E-41AD-84A8-A5AB368AB6C0}" srcOrd="0" destOrd="0" presId="urn:microsoft.com/office/officeart/2005/8/layout/vList2"/>
    <dgm:cxn modelId="{1D1E917F-1B25-4FE1-996F-BFEA40ED16EA}" type="presParOf" srcId="{E1476969-99A3-4F76-8D82-658A0AAD482F}" destId="{9629AF4F-C066-4579-B280-392E51081449}" srcOrd="1" destOrd="0" presId="urn:microsoft.com/office/officeart/2005/8/layout/vList2"/>
    <dgm:cxn modelId="{35D8AAF7-F347-4A59-8DA1-4EC2638F1984}" type="presParOf" srcId="{E1476969-99A3-4F76-8D82-658A0AAD482F}" destId="{31F01296-C84D-4ED2-9285-968B6EF05819}"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44389E-245E-41AD-84A8-A5AB368AB6C0}">
      <dsp:nvSpPr>
        <dsp:cNvPr id="0" name=""/>
        <dsp:cNvSpPr/>
      </dsp:nvSpPr>
      <dsp:spPr>
        <a:xfrm>
          <a:off x="0" y="36615"/>
          <a:ext cx="6900512" cy="2662334"/>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marL="0" lvl="0" indent="0" algn="l" defTabSz="2133600">
            <a:lnSpc>
              <a:spcPct val="90000"/>
            </a:lnSpc>
            <a:spcBef>
              <a:spcPct val="0"/>
            </a:spcBef>
            <a:spcAft>
              <a:spcPct val="35000"/>
            </a:spcAft>
            <a:buNone/>
          </a:pPr>
          <a:r>
            <a:rPr lang="en-GB" sz="4800" kern="1200" dirty="0"/>
            <a:t>What is neglect?</a:t>
          </a:r>
          <a:endParaRPr lang="en-US" sz="4800" kern="1200" dirty="0"/>
        </a:p>
      </dsp:txBody>
      <dsp:txXfrm>
        <a:off x="129964" y="166579"/>
        <a:ext cx="6640584" cy="2402406"/>
      </dsp:txXfrm>
    </dsp:sp>
    <dsp:sp modelId="{31F01296-C84D-4ED2-9285-968B6EF05819}">
      <dsp:nvSpPr>
        <dsp:cNvPr id="0" name=""/>
        <dsp:cNvSpPr/>
      </dsp:nvSpPr>
      <dsp:spPr>
        <a:xfrm>
          <a:off x="0" y="2837190"/>
          <a:ext cx="6900512" cy="2662334"/>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marL="0" lvl="0" indent="0" algn="l" defTabSz="2133600">
            <a:lnSpc>
              <a:spcPct val="90000"/>
            </a:lnSpc>
            <a:spcBef>
              <a:spcPct val="0"/>
            </a:spcBef>
            <a:spcAft>
              <a:spcPct val="35000"/>
            </a:spcAft>
            <a:buNone/>
          </a:pPr>
          <a:r>
            <a:rPr lang="en-GB" sz="4800" kern="1200" dirty="0"/>
            <a:t>Take a few minutes to discuss amongst yourselves.</a:t>
          </a:r>
          <a:endParaRPr lang="en-US" sz="4800" kern="1200" dirty="0"/>
        </a:p>
      </dsp:txBody>
      <dsp:txXfrm>
        <a:off x="129964" y="2967154"/>
        <a:ext cx="6640584" cy="240240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BA6B6D-E789-4EDD-914B-E8939E118D02}" type="datetimeFigureOut">
              <a:rPr lang="en-GB" smtClean="0"/>
              <a:t>28/08/2025</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D95C0B-3754-4AB8-A524-D81C4B00216F}" type="slidenum">
              <a:rPr lang="en-GB" smtClean="0"/>
              <a:t>‹#›</a:t>
            </a:fld>
            <a:endParaRPr lang="en-GB"/>
          </a:p>
        </p:txBody>
      </p:sp>
    </p:spTree>
    <p:extLst>
      <p:ext uri="{BB962C8B-B14F-4D97-AF65-F5344CB8AC3E}">
        <p14:creationId xmlns:p14="http://schemas.microsoft.com/office/powerpoint/2010/main" val="1023449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sites.southglos.gov.uk/safeguarding/children/i-am-a-professional/child-exploitation/"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operationencompass.org/"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operationencompass.org/"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a:t>
            </a:r>
            <a:r>
              <a:rPr lang="en-GB" baseline="0" dirty="0"/>
              <a:t> training is a refresher course which has been prepared in relation to returning to school in September and in line with the new KCSIE 2024</a:t>
            </a:r>
            <a:endParaRPr lang="en-GB" dirty="0"/>
          </a:p>
        </p:txBody>
      </p:sp>
      <p:sp>
        <p:nvSpPr>
          <p:cNvPr id="4" name="Slide Number Placeholder 3"/>
          <p:cNvSpPr>
            <a:spLocks noGrp="1"/>
          </p:cNvSpPr>
          <p:nvPr>
            <p:ph type="sldNum" sz="quarter" idx="10"/>
          </p:nvPr>
        </p:nvSpPr>
        <p:spPr/>
        <p:txBody>
          <a:bodyPr/>
          <a:lstStyle/>
          <a:p>
            <a:fld id="{ECD95C0B-3754-4AB8-A524-D81C4B00216F}" type="slidenum">
              <a:rPr lang="en-GB" smtClean="0"/>
              <a:t>1</a:t>
            </a:fld>
            <a:endParaRPr lang="en-GB"/>
          </a:p>
        </p:txBody>
      </p:sp>
    </p:spTree>
    <p:extLst>
      <p:ext uri="{BB962C8B-B14F-4D97-AF65-F5344CB8AC3E}">
        <p14:creationId xmlns:p14="http://schemas.microsoft.com/office/powerpoint/2010/main" val="22521038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61C128-072D-50E5-C8A0-5722CB3442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0C03A7-2045-8911-40D3-173C8B0F4D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CAD6988-7FA0-4420-CDE7-F80BF1371132}"/>
              </a:ext>
            </a:extLst>
          </p:cNvPr>
          <p:cNvSpPr>
            <a:spLocks noGrp="1"/>
          </p:cNvSpPr>
          <p:nvPr>
            <p:ph type="body" idx="1"/>
          </p:nvPr>
        </p:nvSpPr>
        <p:spPr/>
        <p:txBody>
          <a:bodyPr/>
          <a:lstStyle/>
          <a:p>
            <a:r>
              <a:rPr lang="en-GB" dirty="0"/>
              <a:t>Trainers notes:</a:t>
            </a:r>
          </a:p>
          <a:p>
            <a:endParaRPr lang="en-GB" dirty="0"/>
          </a:p>
        </p:txBody>
      </p:sp>
      <p:sp>
        <p:nvSpPr>
          <p:cNvPr id="4" name="Slide Number Placeholder 3">
            <a:extLst>
              <a:ext uri="{FF2B5EF4-FFF2-40B4-BE49-F238E27FC236}">
                <a16:creationId xmlns:a16="http://schemas.microsoft.com/office/drawing/2014/main" id="{37335189-254E-8962-E038-FFD228270648}"/>
              </a:ext>
            </a:extLst>
          </p:cNvPr>
          <p:cNvSpPr>
            <a:spLocks noGrp="1"/>
          </p:cNvSpPr>
          <p:nvPr>
            <p:ph type="sldNum" sz="quarter" idx="5"/>
          </p:nvPr>
        </p:nvSpPr>
        <p:spPr/>
        <p:txBody>
          <a:bodyPr/>
          <a:lstStyle/>
          <a:p>
            <a:fld id="{ECD95C0B-3754-4AB8-A524-D81C4B00216F}" type="slidenum">
              <a:rPr lang="en-GB" smtClean="0"/>
              <a:t>13</a:t>
            </a:fld>
            <a:endParaRPr lang="en-GB"/>
          </a:p>
        </p:txBody>
      </p:sp>
    </p:spTree>
    <p:extLst>
      <p:ext uri="{BB962C8B-B14F-4D97-AF65-F5344CB8AC3E}">
        <p14:creationId xmlns:p14="http://schemas.microsoft.com/office/powerpoint/2010/main" val="18041019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FCC775-0F06-F8A0-E278-7A4513942C1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E04FC1-BDF0-5900-BD6A-917DAEB329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76A5A35-D5AA-0CBE-AB8E-AC34B1463AE9}"/>
              </a:ext>
            </a:extLst>
          </p:cNvPr>
          <p:cNvSpPr>
            <a:spLocks noGrp="1"/>
          </p:cNvSpPr>
          <p:nvPr>
            <p:ph type="body" idx="1"/>
          </p:nvPr>
        </p:nvSpPr>
        <p:spPr/>
        <p:txBody>
          <a:bodyPr/>
          <a:lstStyle/>
          <a:p>
            <a:r>
              <a:rPr lang="en-GB" b="1" dirty="0"/>
              <a:t>Trainer notes:</a:t>
            </a:r>
          </a:p>
          <a:p>
            <a:endParaRPr lang="en-GB" dirty="0"/>
          </a:p>
        </p:txBody>
      </p:sp>
      <p:sp>
        <p:nvSpPr>
          <p:cNvPr id="4" name="Slide Number Placeholder 3">
            <a:extLst>
              <a:ext uri="{FF2B5EF4-FFF2-40B4-BE49-F238E27FC236}">
                <a16:creationId xmlns:a16="http://schemas.microsoft.com/office/drawing/2014/main" id="{D8573CD8-C69E-9A34-CED4-2D22A4A36132}"/>
              </a:ext>
            </a:extLst>
          </p:cNvPr>
          <p:cNvSpPr>
            <a:spLocks noGrp="1"/>
          </p:cNvSpPr>
          <p:nvPr>
            <p:ph type="sldNum" sz="quarter" idx="5"/>
          </p:nvPr>
        </p:nvSpPr>
        <p:spPr/>
        <p:txBody>
          <a:bodyPr/>
          <a:lstStyle/>
          <a:p>
            <a:fld id="{ECD95C0B-3754-4AB8-A524-D81C4B00216F}" type="slidenum">
              <a:rPr lang="en-GB" smtClean="0"/>
              <a:t>14</a:t>
            </a:fld>
            <a:endParaRPr lang="en-GB"/>
          </a:p>
        </p:txBody>
      </p:sp>
    </p:spTree>
    <p:extLst>
      <p:ext uri="{BB962C8B-B14F-4D97-AF65-F5344CB8AC3E}">
        <p14:creationId xmlns:p14="http://schemas.microsoft.com/office/powerpoint/2010/main" val="17221491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CBB8CF-0CA4-6B1D-3140-3D600DB3179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5E46063-06AD-6E36-A940-ED1142E87AE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256B9FC-2C14-80A1-055C-9DA14FC5A15A}"/>
              </a:ext>
            </a:extLst>
          </p:cNvPr>
          <p:cNvSpPr>
            <a:spLocks noGrp="1"/>
          </p:cNvSpPr>
          <p:nvPr>
            <p:ph type="body" idx="1"/>
          </p:nvPr>
        </p:nvSpPr>
        <p:spPr/>
        <p:txBody>
          <a:bodyPr/>
          <a:lstStyle/>
          <a:p>
            <a:r>
              <a:rPr lang="en-GB" b="1" dirty="0"/>
              <a:t>Trainer notes:</a:t>
            </a:r>
          </a:p>
          <a:p>
            <a:r>
              <a:rPr lang="en-GB" dirty="0">
                <a:hlinkClick r:id="rId3"/>
              </a:rPr>
              <a:t>Risk Outside the Home (ROTH) | </a:t>
            </a:r>
            <a:r>
              <a:rPr lang="en-GB" dirty="0" err="1">
                <a:hlinkClick r:id="rId3"/>
              </a:rPr>
              <a:t>SafeguardingSouth</a:t>
            </a:r>
            <a:r>
              <a:rPr lang="en-GB" dirty="0">
                <a:hlinkClick r:id="rId3"/>
              </a:rPr>
              <a:t> Gloucestershire Safeguarding</a:t>
            </a:r>
            <a:endParaRPr lang="en-GB" dirty="0"/>
          </a:p>
        </p:txBody>
      </p:sp>
      <p:sp>
        <p:nvSpPr>
          <p:cNvPr id="4" name="Slide Number Placeholder 3">
            <a:extLst>
              <a:ext uri="{FF2B5EF4-FFF2-40B4-BE49-F238E27FC236}">
                <a16:creationId xmlns:a16="http://schemas.microsoft.com/office/drawing/2014/main" id="{A19786C7-8C31-4FF8-704C-A69505147373}"/>
              </a:ext>
            </a:extLst>
          </p:cNvPr>
          <p:cNvSpPr>
            <a:spLocks noGrp="1"/>
          </p:cNvSpPr>
          <p:nvPr>
            <p:ph type="sldNum" sz="quarter" idx="5"/>
          </p:nvPr>
        </p:nvSpPr>
        <p:spPr/>
        <p:txBody>
          <a:bodyPr/>
          <a:lstStyle/>
          <a:p>
            <a:fld id="{ECD95C0B-3754-4AB8-A524-D81C4B00216F}" type="slidenum">
              <a:rPr lang="en-GB" smtClean="0"/>
              <a:t>15</a:t>
            </a:fld>
            <a:endParaRPr lang="en-GB"/>
          </a:p>
        </p:txBody>
      </p:sp>
    </p:spTree>
    <p:extLst>
      <p:ext uri="{BB962C8B-B14F-4D97-AF65-F5344CB8AC3E}">
        <p14:creationId xmlns:p14="http://schemas.microsoft.com/office/powerpoint/2010/main" val="670923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596601-CDA9-9DC9-804F-86E3831594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6F59956-CFF6-C68F-FD8F-17C162BBAB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1DD84D-B34F-9812-464D-7D8650D9E664}"/>
              </a:ext>
            </a:extLst>
          </p:cNvPr>
          <p:cNvSpPr>
            <a:spLocks noGrp="1"/>
          </p:cNvSpPr>
          <p:nvPr>
            <p:ph type="body" idx="1"/>
          </p:nvPr>
        </p:nvSpPr>
        <p:spPr/>
        <p:txBody>
          <a:bodyPr/>
          <a:lstStyle/>
          <a:p>
            <a:r>
              <a:rPr lang="en-GB" b="1" dirty="0"/>
              <a:t>Trainer notes:</a:t>
            </a:r>
          </a:p>
          <a:p>
            <a:endParaRPr lang="en-GB" dirty="0"/>
          </a:p>
        </p:txBody>
      </p:sp>
      <p:sp>
        <p:nvSpPr>
          <p:cNvPr id="4" name="Slide Number Placeholder 3">
            <a:extLst>
              <a:ext uri="{FF2B5EF4-FFF2-40B4-BE49-F238E27FC236}">
                <a16:creationId xmlns:a16="http://schemas.microsoft.com/office/drawing/2014/main" id="{EDD480A8-D93B-DE04-AB28-BFBCC94D5356}"/>
              </a:ext>
            </a:extLst>
          </p:cNvPr>
          <p:cNvSpPr>
            <a:spLocks noGrp="1"/>
          </p:cNvSpPr>
          <p:nvPr>
            <p:ph type="sldNum" sz="quarter" idx="5"/>
          </p:nvPr>
        </p:nvSpPr>
        <p:spPr/>
        <p:txBody>
          <a:bodyPr/>
          <a:lstStyle/>
          <a:p>
            <a:fld id="{ECD95C0B-3754-4AB8-A524-D81C4B00216F}" type="slidenum">
              <a:rPr lang="en-GB" smtClean="0"/>
              <a:t>16</a:t>
            </a:fld>
            <a:endParaRPr lang="en-GB"/>
          </a:p>
        </p:txBody>
      </p:sp>
    </p:spTree>
    <p:extLst>
      <p:ext uri="{BB962C8B-B14F-4D97-AF65-F5344CB8AC3E}">
        <p14:creationId xmlns:p14="http://schemas.microsoft.com/office/powerpoint/2010/main" val="1154397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46AF27-D633-10A8-3BAA-A74E6374BE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B4A76B-325A-2054-8DA6-3950A793B15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2B97BB-4008-AFB0-7690-DF8F77F3DB18}"/>
              </a:ext>
            </a:extLst>
          </p:cNvPr>
          <p:cNvSpPr>
            <a:spLocks noGrp="1"/>
          </p:cNvSpPr>
          <p:nvPr>
            <p:ph type="body" idx="1"/>
          </p:nvPr>
        </p:nvSpPr>
        <p:spPr/>
        <p:txBody>
          <a:bodyPr/>
          <a:lstStyle/>
          <a:p>
            <a:r>
              <a:rPr lang="en-GB" b="1" dirty="0"/>
              <a:t>Trainer notes:</a:t>
            </a:r>
          </a:p>
          <a:p>
            <a:endParaRPr lang="en-GB" dirty="0"/>
          </a:p>
          <a:p>
            <a:r>
              <a:rPr lang="en-GB" dirty="0"/>
              <a:t>Common examples may be: </a:t>
            </a:r>
          </a:p>
          <a:p>
            <a:r>
              <a:rPr lang="en-GB" dirty="0"/>
              <a:t>Assuming a student’s ability based on their background</a:t>
            </a:r>
          </a:p>
          <a:p>
            <a:r>
              <a:rPr lang="en-GB" dirty="0"/>
              <a:t>Calling on boys more often in STEM subjects</a:t>
            </a:r>
          </a:p>
          <a:p>
            <a:r>
              <a:rPr lang="en-GB" dirty="0"/>
              <a:t>Expecting better behaviour from certain groups of students</a:t>
            </a:r>
          </a:p>
          <a:p>
            <a:r>
              <a:rPr lang="en-GB" dirty="0"/>
              <a:t>Misinterpreting communication styles or unmet learning needs as defiance or disengagement</a:t>
            </a:r>
          </a:p>
        </p:txBody>
      </p:sp>
      <p:sp>
        <p:nvSpPr>
          <p:cNvPr id="4" name="Slide Number Placeholder 3">
            <a:extLst>
              <a:ext uri="{FF2B5EF4-FFF2-40B4-BE49-F238E27FC236}">
                <a16:creationId xmlns:a16="http://schemas.microsoft.com/office/drawing/2014/main" id="{B8ABFF91-7FA9-A729-A362-5A87CBB77CAA}"/>
              </a:ext>
            </a:extLst>
          </p:cNvPr>
          <p:cNvSpPr>
            <a:spLocks noGrp="1"/>
          </p:cNvSpPr>
          <p:nvPr>
            <p:ph type="sldNum" sz="quarter" idx="5"/>
          </p:nvPr>
        </p:nvSpPr>
        <p:spPr/>
        <p:txBody>
          <a:bodyPr/>
          <a:lstStyle/>
          <a:p>
            <a:fld id="{ECD95C0B-3754-4AB8-A524-D81C4B00216F}" type="slidenum">
              <a:rPr lang="en-GB" smtClean="0"/>
              <a:t>17</a:t>
            </a:fld>
            <a:endParaRPr lang="en-GB"/>
          </a:p>
        </p:txBody>
      </p:sp>
    </p:spTree>
    <p:extLst>
      <p:ext uri="{BB962C8B-B14F-4D97-AF65-F5344CB8AC3E}">
        <p14:creationId xmlns:p14="http://schemas.microsoft.com/office/powerpoint/2010/main" val="12782281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478D90-808A-25AF-8992-96DAEB6257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8D4E28-3B47-02EA-C0EC-BBB6D3A3F5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E7C770C-5062-16B9-E841-B40A59A21D0D}"/>
              </a:ext>
            </a:extLst>
          </p:cNvPr>
          <p:cNvSpPr>
            <a:spLocks noGrp="1"/>
          </p:cNvSpPr>
          <p:nvPr>
            <p:ph type="body" idx="1"/>
          </p:nvPr>
        </p:nvSpPr>
        <p:spPr/>
        <p:txBody>
          <a:bodyPr/>
          <a:lstStyle/>
          <a:p>
            <a:r>
              <a:rPr lang="en-GB" b="1" dirty="0"/>
              <a:t>Trainer notes:</a:t>
            </a:r>
          </a:p>
          <a:p>
            <a:endParaRPr lang="en-GB" dirty="0"/>
          </a:p>
          <a:p>
            <a:endParaRPr lang="en-GB" dirty="0"/>
          </a:p>
        </p:txBody>
      </p:sp>
      <p:sp>
        <p:nvSpPr>
          <p:cNvPr id="4" name="Slide Number Placeholder 3">
            <a:extLst>
              <a:ext uri="{FF2B5EF4-FFF2-40B4-BE49-F238E27FC236}">
                <a16:creationId xmlns:a16="http://schemas.microsoft.com/office/drawing/2014/main" id="{458F7973-157D-84D2-5A7C-FA27ABC64485}"/>
              </a:ext>
            </a:extLst>
          </p:cNvPr>
          <p:cNvSpPr>
            <a:spLocks noGrp="1"/>
          </p:cNvSpPr>
          <p:nvPr>
            <p:ph type="sldNum" sz="quarter" idx="5"/>
          </p:nvPr>
        </p:nvSpPr>
        <p:spPr/>
        <p:txBody>
          <a:bodyPr/>
          <a:lstStyle/>
          <a:p>
            <a:fld id="{ECD95C0B-3754-4AB8-A524-D81C4B00216F}" type="slidenum">
              <a:rPr lang="en-GB" smtClean="0"/>
              <a:t>18</a:t>
            </a:fld>
            <a:endParaRPr lang="en-GB"/>
          </a:p>
        </p:txBody>
      </p:sp>
    </p:spTree>
    <p:extLst>
      <p:ext uri="{BB962C8B-B14F-4D97-AF65-F5344CB8AC3E}">
        <p14:creationId xmlns:p14="http://schemas.microsoft.com/office/powerpoint/2010/main" val="20226250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Home : Operation Encompass</a:t>
            </a:r>
            <a:endParaRPr lang="en-GB" dirty="0"/>
          </a:p>
        </p:txBody>
      </p:sp>
      <p:sp>
        <p:nvSpPr>
          <p:cNvPr id="4" name="Slide Number Placeholder 3"/>
          <p:cNvSpPr>
            <a:spLocks noGrp="1"/>
          </p:cNvSpPr>
          <p:nvPr>
            <p:ph type="sldNum" sz="quarter" idx="5"/>
          </p:nvPr>
        </p:nvSpPr>
        <p:spPr/>
        <p:txBody>
          <a:bodyPr/>
          <a:lstStyle/>
          <a:p>
            <a:fld id="{ECD95C0B-3754-4AB8-A524-D81C4B00216F}" type="slidenum">
              <a:rPr lang="en-GB" smtClean="0"/>
              <a:t>19</a:t>
            </a:fld>
            <a:endParaRPr lang="en-GB"/>
          </a:p>
        </p:txBody>
      </p:sp>
    </p:spTree>
    <p:extLst>
      <p:ext uri="{BB962C8B-B14F-4D97-AF65-F5344CB8AC3E}">
        <p14:creationId xmlns:p14="http://schemas.microsoft.com/office/powerpoint/2010/main" val="34023932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Home : Operation Encompass</a:t>
            </a:r>
            <a:endParaRPr lang="en-GB" dirty="0"/>
          </a:p>
        </p:txBody>
      </p:sp>
      <p:sp>
        <p:nvSpPr>
          <p:cNvPr id="4" name="Slide Number Placeholder 3"/>
          <p:cNvSpPr>
            <a:spLocks noGrp="1"/>
          </p:cNvSpPr>
          <p:nvPr>
            <p:ph type="sldNum" sz="quarter" idx="5"/>
          </p:nvPr>
        </p:nvSpPr>
        <p:spPr/>
        <p:txBody>
          <a:bodyPr/>
          <a:lstStyle/>
          <a:p>
            <a:fld id="{ECD95C0B-3754-4AB8-A524-D81C4B00216F}" type="slidenum">
              <a:rPr lang="en-GB" smtClean="0"/>
              <a:t>20</a:t>
            </a:fld>
            <a:endParaRPr lang="en-GB"/>
          </a:p>
        </p:txBody>
      </p:sp>
    </p:spTree>
    <p:extLst>
      <p:ext uri="{BB962C8B-B14F-4D97-AF65-F5344CB8AC3E}">
        <p14:creationId xmlns:p14="http://schemas.microsoft.com/office/powerpoint/2010/main" val="39339139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Please move your coffee break to where best suites you </a:t>
            </a:r>
            <a:r>
              <a:rPr lang="en-GB" dirty="0">
                <a:sym typeface="Wingdings" panose="05000000000000000000" pitchFamily="2" charset="2"/>
              </a:rPr>
              <a:t> </a:t>
            </a:r>
            <a:endParaRPr lang="en-GB" dirty="0"/>
          </a:p>
        </p:txBody>
      </p:sp>
      <p:sp>
        <p:nvSpPr>
          <p:cNvPr id="4" name="Slide Number Placeholder 3"/>
          <p:cNvSpPr>
            <a:spLocks noGrp="1"/>
          </p:cNvSpPr>
          <p:nvPr>
            <p:ph type="sldNum" sz="quarter" idx="5"/>
          </p:nvPr>
        </p:nvSpPr>
        <p:spPr/>
        <p:txBody>
          <a:bodyPr/>
          <a:lstStyle/>
          <a:p>
            <a:fld id="{ECD95C0B-3754-4AB8-A524-D81C4B00216F}" type="slidenum">
              <a:rPr lang="en-GB" smtClean="0"/>
              <a:t>21</a:t>
            </a:fld>
            <a:endParaRPr lang="en-GB"/>
          </a:p>
        </p:txBody>
      </p:sp>
    </p:spTree>
    <p:extLst>
      <p:ext uri="{BB962C8B-B14F-4D97-AF65-F5344CB8AC3E}">
        <p14:creationId xmlns:p14="http://schemas.microsoft.com/office/powerpoint/2010/main" val="2089728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ECD192-9F66-CAF6-31DD-619E26097E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6FECB8-EAC2-B703-8492-38A76113018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6DFFE8-98EC-0B1E-A965-98081FC927D6}"/>
              </a:ext>
            </a:extLst>
          </p:cNvPr>
          <p:cNvSpPr>
            <a:spLocks noGrp="1"/>
          </p:cNvSpPr>
          <p:nvPr>
            <p:ph type="body" idx="1"/>
          </p:nvPr>
        </p:nvSpPr>
        <p:spPr/>
        <p:txBody>
          <a:bodyPr/>
          <a:lstStyle/>
          <a:p>
            <a:r>
              <a:rPr lang="en-GB" b="1" dirty="0"/>
              <a:t>Trainer notes:</a:t>
            </a:r>
          </a:p>
          <a:p>
            <a:endParaRPr lang="en-GB" dirty="0"/>
          </a:p>
          <a:p>
            <a:r>
              <a:rPr lang="en-GB" dirty="0"/>
              <a:t>Some thoughts to consider:</a:t>
            </a:r>
          </a:p>
          <a:p>
            <a:endParaRPr lang="en-GB" dirty="0"/>
          </a:p>
          <a:p>
            <a:r>
              <a:rPr lang="en-GB" dirty="0"/>
              <a:t>Is there a pattern – if so what could be going on at home</a:t>
            </a:r>
          </a:p>
          <a:p>
            <a:r>
              <a:rPr lang="en-GB" dirty="0"/>
              <a:t>Are they potentially being exploited?</a:t>
            </a:r>
          </a:p>
          <a:p>
            <a:r>
              <a:rPr lang="en-GB" dirty="0"/>
              <a:t>Is there domestic abuse at home and they want to be home to protect a parent?</a:t>
            </a:r>
          </a:p>
          <a:p>
            <a:r>
              <a:rPr lang="en-GB" dirty="0"/>
              <a:t>Have they got an unmet learning need and stay home as getting into trouble at school all the time</a:t>
            </a:r>
          </a:p>
          <a:p>
            <a:r>
              <a:rPr lang="en-GB" dirty="0"/>
              <a:t>Are they a young carer?</a:t>
            </a:r>
          </a:p>
          <a:p>
            <a:endParaRPr lang="en-GB" dirty="0"/>
          </a:p>
          <a:p>
            <a:endParaRPr lang="en-GB" dirty="0"/>
          </a:p>
          <a:p>
            <a:r>
              <a:rPr lang="en-GB" sz="1200" b="1" kern="1200" dirty="0">
                <a:solidFill>
                  <a:schemeClr val="tx1"/>
                </a:solidFill>
                <a:effectLst/>
                <a:latin typeface="+mn-lt"/>
                <a:ea typeface="+mn-ea"/>
                <a:cs typeface="+mn-cs"/>
              </a:rPr>
              <a:t>Trainer notes:</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 Vital Warning Sign</a:t>
            </a:r>
          </a:p>
          <a:p>
            <a:r>
              <a:rPr lang="en-GB" sz="1200" kern="1200" dirty="0">
                <a:solidFill>
                  <a:schemeClr val="tx1"/>
                </a:solidFill>
                <a:effectLst/>
                <a:latin typeface="+mn-lt"/>
                <a:ea typeface="+mn-ea"/>
                <a:cs typeface="+mn-cs"/>
              </a:rPr>
              <a:t>It is important that we understand that </a:t>
            </a:r>
            <a:r>
              <a:rPr lang="en-GB" sz="1200" kern="1200" dirty="0" err="1">
                <a:solidFill>
                  <a:schemeClr val="tx1"/>
                </a:solidFill>
                <a:effectLst/>
                <a:latin typeface="+mn-lt"/>
                <a:ea typeface="+mn-ea"/>
                <a:cs typeface="+mn-cs"/>
              </a:rPr>
              <a:t>recognisingchildren</a:t>
            </a:r>
            <a:r>
              <a:rPr lang="en-GB" sz="1200" kern="1200" dirty="0">
                <a:solidFill>
                  <a:schemeClr val="tx1"/>
                </a:solidFill>
                <a:effectLst/>
                <a:latin typeface="+mn-lt"/>
                <a:ea typeface="+mn-ea"/>
                <a:cs typeface="+mn-cs"/>
              </a:rPr>
              <a:t> missing education can act as a vital warning sign for a range of safeguarding issues such as neglect, sexual abuse, child sexual and criminal exploitation</a:t>
            </a:r>
          </a:p>
          <a:p>
            <a:r>
              <a:rPr lang="en-GB" sz="1200" kern="1200" dirty="0" err="1">
                <a:solidFill>
                  <a:schemeClr val="tx1"/>
                </a:solidFill>
                <a:effectLst/>
                <a:latin typeface="+mn-lt"/>
                <a:ea typeface="+mn-ea"/>
                <a:cs typeface="+mn-cs"/>
              </a:rPr>
              <a:t>KCSiE</a:t>
            </a:r>
            <a:r>
              <a:rPr lang="en-GB" sz="1200" kern="1200" dirty="0">
                <a:solidFill>
                  <a:schemeClr val="tx1"/>
                </a:solidFill>
                <a:effectLst/>
                <a:latin typeface="+mn-lt"/>
                <a:ea typeface="+mn-ea"/>
                <a:cs typeface="+mn-cs"/>
              </a:rPr>
              <a:t> now states that schools and colleges should record more than one emergency contact number for each child or student. This is for safeguarding reasons and is vitally important when it is not possible to contact parents/carers.</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Emotionally Based School Avoidance</a:t>
            </a:r>
          </a:p>
          <a:p>
            <a:r>
              <a:rPr lang="en-GB" sz="1200" kern="1200" dirty="0">
                <a:solidFill>
                  <a:schemeClr val="tx1"/>
                </a:solidFill>
                <a:effectLst/>
                <a:latin typeface="+mn-lt"/>
                <a:ea typeface="+mn-ea"/>
                <a:cs typeface="+mn-cs"/>
              </a:rPr>
              <a:t>This is a relatively new term used to describe children who have difficulty in attending school due to emotional needs, anxiety and mental ill health. Poor attendance can include both prolonged absences from school or patterns of sporadic absences.</a:t>
            </a:r>
          </a:p>
          <a:p>
            <a:r>
              <a:rPr lang="en-GB" sz="1200" kern="1200" dirty="0">
                <a:solidFill>
                  <a:schemeClr val="tx1"/>
                </a:solidFill>
                <a:effectLst/>
                <a:latin typeface="+mn-lt"/>
                <a:ea typeface="+mn-ea"/>
                <a:cs typeface="+mn-cs"/>
              </a:rPr>
              <a:t>The terminology we use can be misleading e.g., ‘school refusers’ implies children have control over their attendance which isn’t the case with children who are anxious or have other emotional needs. There are ways of creating a sense of belonging, by giving them a responsibility, continuous communication even when not at school, protected quality time with a safe, trusted adult every day, offering space spaces that are not stigmatizing</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SEND children</a:t>
            </a:r>
          </a:p>
          <a:p>
            <a:r>
              <a:rPr lang="en-GB" sz="1200" kern="1200" dirty="0">
                <a:solidFill>
                  <a:schemeClr val="tx1"/>
                </a:solidFill>
                <a:effectLst/>
                <a:latin typeface="+mn-lt"/>
                <a:ea typeface="+mn-ea"/>
                <a:cs typeface="+mn-cs"/>
              </a:rPr>
              <a:t>Work in partnership with parents to develop specific support approaches for attendance for pupils with special educational needs and disabilities, including, where applicable, ensuring the provision outlined in the pupil’s education, health and care plan is accessed.</a:t>
            </a:r>
          </a:p>
          <a:p>
            <a:r>
              <a:rPr lang="en-GB" sz="1200" kern="1200" dirty="0">
                <a:solidFill>
                  <a:schemeClr val="tx1"/>
                </a:solidFill>
                <a:effectLst/>
                <a:latin typeface="+mn-lt"/>
                <a:ea typeface="+mn-ea"/>
                <a:cs typeface="+mn-cs"/>
              </a:rPr>
              <a:t>• Work in partnership with families to help support routines where school transport is regularly being missed and work with other partners to encourage the scheduling of additional support interventions or medical appointments outside of the main school day.</a:t>
            </a:r>
          </a:p>
          <a:p>
            <a:r>
              <a:rPr lang="en-GB" sz="1200" kern="1200" dirty="0">
                <a:solidFill>
                  <a:schemeClr val="tx1"/>
                </a:solidFill>
                <a:effectLst/>
                <a:latin typeface="+mn-lt"/>
                <a:ea typeface="+mn-ea"/>
                <a:cs typeface="+mn-cs"/>
              </a:rPr>
              <a:t>• Establish strategies for removing the in-school barriers these pupils face, including considering support or reasonable adjustments for uniform, transport, routines, access to support in school and lunchtime arrangements.</a:t>
            </a:r>
          </a:p>
          <a:p>
            <a:r>
              <a:rPr lang="en-GB" sz="1200" kern="1200" dirty="0">
                <a:solidFill>
                  <a:schemeClr val="tx1"/>
                </a:solidFill>
                <a:effectLst/>
                <a:latin typeface="+mn-lt"/>
                <a:ea typeface="+mn-ea"/>
                <a:cs typeface="+mn-cs"/>
              </a:rPr>
              <a:t>• Consider adjustments to practice and policies to help meet the needs of pupils who are struggling to attend school, as well as making formal reasonable adjustments under section 20 of the Equality Act 2010 where a pupil has a disability. Any adjustments should be agreed by, and regularly reviewed with the pupil and their parents.</a:t>
            </a:r>
          </a:p>
          <a:p>
            <a:r>
              <a:rPr lang="en-GB" sz="1200" kern="1200" dirty="0">
                <a:solidFill>
                  <a:schemeClr val="tx1"/>
                </a:solidFill>
                <a:effectLst/>
                <a:latin typeface="+mn-lt"/>
                <a:ea typeface="+mn-ea"/>
                <a:cs typeface="+mn-cs"/>
              </a:rPr>
              <a:t>• Ensure joined up pastoral care is in place where needed and consider whether a time-limited phased return to school would be appropriate.</a:t>
            </a:r>
          </a:p>
          <a:p>
            <a:r>
              <a:rPr lang="en-GB" sz="1200" kern="1200" dirty="0">
                <a:solidFill>
                  <a:schemeClr val="tx1"/>
                </a:solidFill>
                <a:effectLst/>
                <a:latin typeface="+mn-lt"/>
                <a:ea typeface="+mn-ea"/>
                <a:cs typeface="+mn-cs"/>
              </a:rPr>
              <a:t> </a:t>
            </a:r>
            <a:endParaRPr lang="en-GB" dirty="0"/>
          </a:p>
        </p:txBody>
      </p:sp>
      <p:sp>
        <p:nvSpPr>
          <p:cNvPr id="4" name="Slide Number Placeholder 3">
            <a:extLst>
              <a:ext uri="{FF2B5EF4-FFF2-40B4-BE49-F238E27FC236}">
                <a16:creationId xmlns:a16="http://schemas.microsoft.com/office/drawing/2014/main" id="{119D2EFB-9207-CB57-CE22-B995DAF66A61}"/>
              </a:ext>
            </a:extLst>
          </p:cNvPr>
          <p:cNvSpPr>
            <a:spLocks noGrp="1"/>
          </p:cNvSpPr>
          <p:nvPr>
            <p:ph type="sldNum" sz="quarter" idx="5"/>
          </p:nvPr>
        </p:nvSpPr>
        <p:spPr/>
        <p:txBody>
          <a:bodyPr/>
          <a:lstStyle/>
          <a:p>
            <a:fld id="{ECD95C0B-3754-4AB8-A524-D81C4B00216F}" type="slidenum">
              <a:rPr lang="en-GB" smtClean="0"/>
              <a:t>22</a:t>
            </a:fld>
            <a:endParaRPr lang="en-GB"/>
          </a:p>
        </p:txBody>
      </p:sp>
    </p:spTree>
    <p:extLst>
      <p:ext uri="{BB962C8B-B14F-4D97-AF65-F5344CB8AC3E}">
        <p14:creationId xmlns:p14="http://schemas.microsoft.com/office/powerpoint/2010/main" val="2021202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a:p>
            <a:r>
              <a:rPr lang="en-GB" baseline="0" dirty="0"/>
              <a:t>Read through points and maybe highlight what your setting expects for further support if someone is adversely affected by the session. </a:t>
            </a:r>
            <a:endParaRPr lang="en-GB" dirty="0"/>
          </a:p>
        </p:txBody>
      </p:sp>
      <p:sp>
        <p:nvSpPr>
          <p:cNvPr id="4" name="Slide Number Placeholder 3"/>
          <p:cNvSpPr>
            <a:spLocks noGrp="1"/>
          </p:cNvSpPr>
          <p:nvPr>
            <p:ph type="sldNum" sz="quarter" idx="10"/>
          </p:nvPr>
        </p:nvSpPr>
        <p:spPr/>
        <p:txBody>
          <a:bodyPr/>
          <a:lstStyle/>
          <a:p>
            <a:fld id="{ECD95C0B-3754-4AB8-A524-D81C4B00216F}" type="slidenum">
              <a:rPr lang="en-GB" smtClean="0"/>
              <a:t>2</a:t>
            </a:fld>
            <a:endParaRPr lang="en-GB"/>
          </a:p>
        </p:txBody>
      </p:sp>
    </p:spTree>
    <p:extLst>
      <p:ext uri="{BB962C8B-B14F-4D97-AF65-F5344CB8AC3E}">
        <p14:creationId xmlns:p14="http://schemas.microsoft.com/office/powerpoint/2010/main" val="14428124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D725B4-FAB3-E2F1-C357-2C631F7EA5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6E5B537-2FAF-152C-DF63-894A16EF75D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85A579E-08C8-6D4C-C61D-DCD4CE53692E}"/>
              </a:ext>
            </a:extLst>
          </p:cNvPr>
          <p:cNvSpPr>
            <a:spLocks noGrp="1"/>
          </p:cNvSpPr>
          <p:nvPr>
            <p:ph type="body" idx="1"/>
          </p:nvPr>
        </p:nvSpPr>
        <p:spPr/>
        <p:txBody>
          <a:bodyPr/>
          <a:lstStyle/>
          <a:p>
            <a:r>
              <a:rPr lang="en-GB" b="1" dirty="0"/>
              <a:t>Trainer notes:</a:t>
            </a:r>
          </a:p>
          <a:p>
            <a:endParaRPr lang="en-GB" dirty="0"/>
          </a:p>
          <a:p>
            <a:endParaRPr lang="en-GB" dirty="0"/>
          </a:p>
        </p:txBody>
      </p:sp>
      <p:sp>
        <p:nvSpPr>
          <p:cNvPr id="4" name="Slide Number Placeholder 3">
            <a:extLst>
              <a:ext uri="{FF2B5EF4-FFF2-40B4-BE49-F238E27FC236}">
                <a16:creationId xmlns:a16="http://schemas.microsoft.com/office/drawing/2014/main" id="{9F50EAF0-1AFD-4BED-B7E6-E76F7229BD95}"/>
              </a:ext>
            </a:extLst>
          </p:cNvPr>
          <p:cNvSpPr>
            <a:spLocks noGrp="1"/>
          </p:cNvSpPr>
          <p:nvPr>
            <p:ph type="sldNum" sz="quarter" idx="5"/>
          </p:nvPr>
        </p:nvSpPr>
        <p:spPr/>
        <p:txBody>
          <a:bodyPr/>
          <a:lstStyle/>
          <a:p>
            <a:fld id="{ECD95C0B-3754-4AB8-A524-D81C4B00216F}" type="slidenum">
              <a:rPr lang="en-GB" smtClean="0"/>
              <a:t>23</a:t>
            </a:fld>
            <a:endParaRPr lang="en-GB"/>
          </a:p>
        </p:txBody>
      </p:sp>
    </p:spTree>
    <p:extLst>
      <p:ext uri="{BB962C8B-B14F-4D97-AF65-F5344CB8AC3E}">
        <p14:creationId xmlns:p14="http://schemas.microsoft.com/office/powerpoint/2010/main" val="21252704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828116-0720-8DB0-4182-6CC5B1EBAF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EC9632-BEBD-B4A7-C78A-4680862715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8FC231A-CD06-BE61-603D-B1DD0BDCD66F}"/>
              </a:ext>
            </a:extLst>
          </p:cNvPr>
          <p:cNvSpPr>
            <a:spLocks noGrp="1"/>
          </p:cNvSpPr>
          <p:nvPr>
            <p:ph type="body" idx="1"/>
          </p:nvPr>
        </p:nvSpPr>
        <p:spPr/>
        <p:txBody>
          <a:bodyPr/>
          <a:lstStyle/>
          <a:p>
            <a:r>
              <a:rPr lang="en-GB" b="1" dirty="0"/>
              <a:t>Trainer notes:</a:t>
            </a:r>
          </a:p>
          <a:p>
            <a:endParaRPr lang="en-GB" dirty="0"/>
          </a:p>
          <a:p>
            <a:endParaRPr lang="en-GB" dirty="0"/>
          </a:p>
        </p:txBody>
      </p:sp>
      <p:sp>
        <p:nvSpPr>
          <p:cNvPr id="4" name="Slide Number Placeholder 3">
            <a:extLst>
              <a:ext uri="{FF2B5EF4-FFF2-40B4-BE49-F238E27FC236}">
                <a16:creationId xmlns:a16="http://schemas.microsoft.com/office/drawing/2014/main" id="{B91F7EB9-D4BE-7D72-F8B1-78D1AD5745AC}"/>
              </a:ext>
            </a:extLst>
          </p:cNvPr>
          <p:cNvSpPr>
            <a:spLocks noGrp="1"/>
          </p:cNvSpPr>
          <p:nvPr>
            <p:ph type="sldNum" sz="quarter" idx="5"/>
          </p:nvPr>
        </p:nvSpPr>
        <p:spPr/>
        <p:txBody>
          <a:bodyPr/>
          <a:lstStyle/>
          <a:p>
            <a:fld id="{ECD95C0B-3754-4AB8-A524-D81C4B00216F}" type="slidenum">
              <a:rPr lang="en-GB" smtClean="0"/>
              <a:t>24</a:t>
            </a:fld>
            <a:endParaRPr lang="en-GB"/>
          </a:p>
        </p:txBody>
      </p:sp>
    </p:spTree>
    <p:extLst>
      <p:ext uri="{BB962C8B-B14F-4D97-AF65-F5344CB8AC3E}">
        <p14:creationId xmlns:p14="http://schemas.microsoft.com/office/powerpoint/2010/main" val="36205390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6AECA8-7849-8CD3-7E3B-48FE350658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970631-8F5F-2CB7-350A-39FDB6AAC4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DB305C-CB8D-AF39-1949-751787E38974}"/>
              </a:ext>
            </a:extLst>
          </p:cNvPr>
          <p:cNvSpPr>
            <a:spLocks noGrp="1"/>
          </p:cNvSpPr>
          <p:nvPr>
            <p:ph type="body" idx="1"/>
          </p:nvPr>
        </p:nvSpPr>
        <p:spPr/>
        <p:txBody>
          <a:bodyPr/>
          <a:lstStyle/>
          <a:p>
            <a:r>
              <a:rPr lang="en-GB" b="1" dirty="0"/>
              <a:t>Trainer notes:</a:t>
            </a:r>
          </a:p>
          <a:p>
            <a:endParaRPr lang="en-GB" dirty="0"/>
          </a:p>
          <a:p>
            <a:r>
              <a:rPr lang="en-GB" dirty="0"/>
              <a:t>What are your attendance procedures in school?</a:t>
            </a:r>
          </a:p>
          <a:p>
            <a:r>
              <a:rPr lang="en-GB" dirty="0"/>
              <a:t>Do you ask your EWO for support and guidance?</a:t>
            </a:r>
          </a:p>
          <a:p>
            <a:r>
              <a:rPr lang="en-GB" dirty="0"/>
              <a:t>Are staff sharing concerns around attendance? </a:t>
            </a:r>
          </a:p>
          <a:p>
            <a:endParaRPr lang="en-GB" dirty="0"/>
          </a:p>
        </p:txBody>
      </p:sp>
      <p:sp>
        <p:nvSpPr>
          <p:cNvPr id="4" name="Slide Number Placeholder 3">
            <a:extLst>
              <a:ext uri="{FF2B5EF4-FFF2-40B4-BE49-F238E27FC236}">
                <a16:creationId xmlns:a16="http://schemas.microsoft.com/office/drawing/2014/main" id="{3A928C85-8974-F369-E320-97E1B78C8E5D}"/>
              </a:ext>
            </a:extLst>
          </p:cNvPr>
          <p:cNvSpPr>
            <a:spLocks noGrp="1"/>
          </p:cNvSpPr>
          <p:nvPr>
            <p:ph type="sldNum" sz="quarter" idx="5"/>
          </p:nvPr>
        </p:nvSpPr>
        <p:spPr/>
        <p:txBody>
          <a:bodyPr/>
          <a:lstStyle/>
          <a:p>
            <a:fld id="{ECD95C0B-3754-4AB8-A524-D81C4B00216F}" type="slidenum">
              <a:rPr lang="en-GB" smtClean="0"/>
              <a:t>25</a:t>
            </a:fld>
            <a:endParaRPr lang="en-GB"/>
          </a:p>
        </p:txBody>
      </p:sp>
    </p:spTree>
    <p:extLst>
      <p:ext uri="{BB962C8B-B14F-4D97-AF65-F5344CB8AC3E}">
        <p14:creationId xmlns:p14="http://schemas.microsoft.com/office/powerpoint/2010/main" val="25091030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Deepfakes</a:t>
            </a:r>
            <a:r>
              <a:rPr lang="en-GB" dirty="0"/>
              <a:t> are images, videos, or audio that have been edited or generated using artificial intelligence, AI-based tools or audio-video editing software. They may depict real or fictional people and are considered a form of synthetic media, that is media that is usually created by artificial intelligence systems by combining various media elements into a new media artifact</a:t>
            </a:r>
          </a:p>
        </p:txBody>
      </p:sp>
      <p:sp>
        <p:nvSpPr>
          <p:cNvPr id="4" name="Slide Number Placeholder 3"/>
          <p:cNvSpPr>
            <a:spLocks noGrp="1"/>
          </p:cNvSpPr>
          <p:nvPr>
            <p:ph type="sldNum" sz="quarter" idx="5"/>
          </p:nvPr>
        </p:nvSpPr>
        <p:spPr/>
        <p:txBody>
          <a:bodyPr/>
          <a:lstStyle/>
          <a:p>
            <a:fld id="{ECD95C0B-3754-4AB8-A524-D81C4B00216F}" type="slidenum">
              <a:rPr lang="en-GB" smtClean="0"/>
              <a:t>26</a:t>
            </a:fld>
            <a:endParaRPr lang="en-GB"/>
          </a:p>
        </p:txBody>
      </p:sp>
    </p:spTree>
    <p:extLst>
      <p:ext uri="{BB962C8B-B14F-4D97-AF65-F5344CB8AC3E}">
        <p14:creationId xmlns:p14="http://schemas.microsoft.com/office/powerpoint/2010/main" val="26045788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BE94D8-3046-68AD-F574-671407DA77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C77525-198D-89EC-39AF-6481E6E53F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EE16AD6-DE58-4603-98CD-D17481B94E2E}"/>
              </a:ext>
            </a:extLst>
          </p:cNvPr>
          <p:cNvSpPr>
            <a:spLocks noGrp="1"/>
          </p:cNvSpPr>
          <p:nvPr>
            <p:ph type="body" idx="1"/>
          </p:nvPr>
        </p:nvSpPr>
        <p:spPr/>
        <p:txBody>
          <a:bodyPr/>
          <a:lstStyle/>
          <a:p>
            <a:r>
              <a:rPr lang="en-GB" b="1"/>
              <a:t>Deepfakes</a:t>
            </a:r>
            <a:r>
              <a:rPr lang="en-GB"/>
              <a:t> are images, videos, or audio that have been edited or generated using artificial intelligence, AI-based tools or audio-video editing software. They may depict real or fictional people and are considered a form of synthetic media, that is media that is usually created by artificial intelligence systems by combining various media elements into a new media artifact</a:t>
            </a:r>
            <a:endParaRPr lang="en-GB" dirty="0"/>
          </a:p>
        </p:txBody>
      </p:sp>
      <p:sp>
        <p:nvSpPr>
          <p:cNvPr id="4" name="Slide Number Placeholder 3">
            <a:extLst>
              <a:ext uri="{FF2B5EF4-FFF2-40B4-BE49-F238E27FC236}">
                <a16:creationId xmlns:a16="http://schemas.microsoft.com/office/drawing/2014/main" id="{6C56551B-72F3-FD08-F22D-A909771E726B}"/>
              </a:ext>
            </a:extLst>
          </p:cNvPr>
          <p:cNvSpPr>
            <a:spLocks noGrp="1"/>
          </p:cNvSpPr>
          <p:nvPr>
            <p:ph type="sldNum" sz="quarter" idx="5"/>
          </p:nvPr>
        </p:nvSpPr>
        <p:spPr/>
        <p:txBody>
          <a:bodyPr/>
          <a:lstStyle/>
          <a:p>
            <a:fld id="{ECD95C0B-3754-4AB8-A524-D81C4B00216F}" type="slidenum">
              <a:rPr lang="en-GB" smtClean="0"/>
              <a:t>27</a:t>
            </a:fld>
            <a:endParaRPr lang="en-GB"/>
          </a:p>
        </p:txBody>
      </p:sp>
    </p:spTree>
    <p:extLst>
      <p:ext uri="{BB962C8B-B14F-4D97-AF65-F5344CB8AC3E}">
        <p14:creationId xmlns:p14="http://schemas.microsoft.com/office/powerpoint/2010/main" val="21111085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41C84E-2799-E7C3-F305-F75A239928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76A562-5043-3C2C-F421-3A8E1187D7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5055AC-9188-3D4E-0423-481FD98DD81F}"/>
              </a:ext>
            </a:extLst>
          </p:cNvPr>
          <p:cNvSpPr>
            <a:spLocks noGrp="1"/>
          </p:cNvSpPr>
          <p:nvPr>
            <p:ph type="body" idx="1"/>
          </p:nvPr>
        </p:nvSpPr>
        <p:spPr/>
        <p:txBody>
          <a:bodyPr/>
          <a:lstStyle/>
          <a:p>
            <a:r>
              <a:rPr lang="en-GB" b="1" dirty="0"/>
              <a:t>Trainer note:</a:t>
            </a:r>
          </a:p>
          <a:p>
            <a:endParaRPr lang="en-GB" b="1" dirty="0"/>
          </a:p>
          <a:p>
            <a:r>
              <a:rPr lang="en-GB" b="1" dirty="0"/>
              <a:t>Ask staff if they feel they need training in any specific area </a:t>
            </a:r>
          </a:p>
        </p:txBody>
      </p:sp>
      <p:sp>
        <p:nvSpPr>
          <p:cNvPr id="4" name="Slide Number Placeholder 3">
            <a:extLst>
              <a:ext uri="{FF2B5EF4-FFF2-40B4-BE49-F238E27FC236}">
                <a16:creationId xmlns:a16="http://schemas.microsoft.com/office/drawing/2014/main" id="{E9288EEF-A8D4-6316-610E-E0500964AC3E}"/>
              </a:ext>
            </a:extLst>
          </p:cNvPr>
          <p:cNvSpPr>
            <a:spLocks noGrp="1"/>
          </p:cNvSpPr>
          <p:nvPr>
            <p:ph type="sldNum" sz="quarter" idx="5"/>
          </p:nvPr>
        </p:nvSpPr>
        <p:spPr/>
        <p:txBody>
          <a:bodyPr/>
          <a:lstStyle/>
          <a:p>
            <a:fld id="{ECD95C0B-3754-4AB8-A524-D81C4B00216F}" type="slidenum">
              <a:rPr lang="en-GB" smtClean="0"/>
              <a:t>28</a:t>
            </a:fld>
            <a:endParaRPr lang="en-GB"/>
          </a:p>
        </p:txBody>
      </p:sp>
    </p:spTree>
    <p:extLst>
      <p:ext uri="{BB962C8B-B14F-4D97-AF65-F5344CB8AC3E}">
        <p14:creationId xmlns:p14="http://schemas.microsoft.com/office/powerpoint/2010/main" val="31362508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CD95C0B-3754-4AB8-A524-D81C4B00216F}" type="slidenum">
              <a:rPr lang="en-GB" smtClean="0"/>
              <a:t>29</a:t>
            </a:fld>
            <a:endParaRPr lang="en-GB"/>
          </a:p>
        </p:txBody>
      </p:sp>
    </p:spTree>
    <p:extLst>
      <p:ext uri="{BB962C8B-B14F-4D97-AF65-F5344CB8AC3E}">
        <p14:creationId xmlns:p14="http://schemas.microsoft.com/office/powerpoint/2010/main" val="21333076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Trainer notes</a:t>
            </a:r>
          </a:p>
          <a:p>
            <a:endParaRPr lang="en-GB" dirty="0"/>
          </a:p>
          <a:p>
            <a:r>
              <a:rPr lang="en-GB" dirty="0"/>
              <a:t>Talk about why it is important for ALL staff to be aware of who to report to and how to record</a:t>
            </a:r>
          </a:p>
          <a:p>
            <a:endParaRPr lang="en-GB" dirty="0"/>
          </a:p>
        </p:txBody>
      </p:sp>
      <p:sp>
        <p:nvSpPr>
          <p:cNvPr id="4" name="Slide Number Placeholder 3"/>
          <p:cNvSpPr>
            <a:spLocks noGrp="1"/>
          </p:cNvSpPr>
          <p:nvPr>
            <p:ph type="sldNum" sz="quarter" idx="5"/>
          </p:nvPr>
        </p:nvSpPr>
        <p:spPr/>
        <p:txBody>
          <a:bodyPr/>
          <a:lstStyle/>
          <a:p>
            <a:fld id="{ECD95C0B-3754-4AB8-A524-D81C4B00216F}" type="slidenum">
              <a:rPr lang="en-GB" smtClean="0"/>
              <a:t>32</a:t>
            </a:fld>
            <a:endParaRPr lang="en-GB"/>
          </a:p>
        </p:txBody>
      </p:sp>
    </p:spTree>
    <p:extLst>
      <p:ext uri="{BB962C8B-B14F-4D97-AF65-F5344CB8AC3E}">
        <p14:creationId xmlns:p14="http://schemas.microsoft.com/office/powerpoint/2010/main" val="37972015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D575FC-FC56-3428-487B-747EC0613E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72E9786-AF18-5959-8F6A-C7824CC195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618E218-913D-5458-C48C-37E87D848F04}"/>
              </a:ext>
            </a:extLst>
          </p:cNvPr>
          <p:cNvSpPr>
            <a:spLocks noGrp="1"/>
          </p:cNvSpPr>
          <p:nvPr>
            <p:ph type="body" idx="1"/>
          </p:nvPr>
        </p:nvSpPr>
        <p:spPr/>
        <p:txBody>
          <a:bodyPr/>
          <a:lstStyle/>
          <a:p>
            <a:r>
              <a:rPr lang="en-GB" dirty="0"/>
              <a:t>Trainer notes</a:t>
            </a:r>
          </a:p>
          <a:p>
            <a:endParaRPr lang="en-GB" dirty="0"/>
          </a:p>
          <a:p>
            <a:r>
              <a:rPr lang="en-GB" dirty="0"/>
              <a:t>Consider the CSPR’s that always share the missed opportunities to share information </a:t>
            </a:r>
          </a:p>
        </p:txBody>
      </p:sp>
      <p:sp>
        <p:nvSpPr>
          <p:cNvPr id="4" name="Slide Number Placeholder 3">
            <a:extLst>
              <a:ext uri="{FF2B5EF4-FFF2-40B4-BE49-F238E27FC236}">
                <a16:creationId xmlns:a16="http://schemas.microsoft.com/office/drawing/2014/main" id="{98C93F56-620F-B44C-B5D1-455BA0D663E9}"/>
              </a:ext>
            </a:extLst>
          </p:cNvPr>
          <p:cNvSpPr>
            <a:spLocks noGrp="1"/>
          </p:cNvSpPr>
          <p:nvPr>
            <p:ph type="sldNum" sz="quarter" idx="5"/>
          </p:nvPr>
        </p:nvSpPr>
        <p:spPr/>
        <p:txBody>
          <a:bodyPr/>
          <a:lstStyle/>
          <a:p>
            <a:fld id="{ECD95C0B-3754-4AB8-A524-D81C4B00216F}" type="slidenum">
              <a:rPr lang="en-GB" smtClean="0"/>
              <a:t>33</a:t>
            </a:fld>
            <a:endParaRPr lang="en-GB"/>
          </a:p>
        </p:txBody>
      </p:sp>
    </p:spTree>
    <p:extLst>
      <p:ext uri="{BB962C8B-B14F-4D97-AF65-F5344CB8AC3E}">
        <p14:creationId xmlns:p14="http://schemas.microsoft.com/office/powerpoint/2010/main" val="4447974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Trainer notes:</a:t>
            </a:r>
          </a:p>
          <a:p>
            <a:endParaRPr lang="en-GB" dirty="0"/>
          </a:p>
          <a:p>
            <a:r>
              <a:rPr lang="en-GB" dirty="0"/>
              <a:t>The LADO is having a number of conversations with schools who are only contacting him once all the investigations have already been done.  The process is that the LADO will advice on next steps. You can do some fact finding before contacting the LADO. </a:t>
            </a:r>
          </a:p>
          <a:p>
            <a:endParaRPr lang="en-GB" dirty="0"/>
          </a:p>
          <a:p>
            <a:r>
              <a:rPr lang="en-GB" dirty="0"/>
              <a:t>Please be clear with staff that they come to the DSL or Headteacher and it is not common practice for them to contact the LADO directly. </a:t>
            </a:r>
          </a:p>
        </p:txBody>
      </p:sp>
      <p:sp>
        <p:nvSpPr>
          <p:cNvPr id="4" name="Slide Number Placeholder 3"/>
          <p:cNvSpPr>
            <a:spLocks noGrp="1"/>
          </p:cNvSpPr>
          <p:nvPr>
            <p:ph type="sldNum" sz="quarter" idx="5"/>
          </p:nvPr>
        </p:nvSpPr>
        <p:spPr/>
        <p:txBody>
          <a:bodyPr/>
          <a:lstStyle/>
          <a:p>
            <a:fld id="{ECD95C0B-3754-4AB8-A524-D81C4B00216F}" type="slidenum">
              <a:rPr lang="en-GB" smtClean="0"/>
              <a:t>34</a:t>
            </a:fld>
            <a:endParaRPr lang="en-GB"/>
          </a:p>
        </p:txBody>
      </p:sp>
    </p:spTree>
    <p:extLst>
      <p:ext uri="{BB962C8B-B14F-4D97-AF65-F5344CB8AC3E}">
        <p14:creationId xmlns:p14="http://schemas.microsoft.com/office/powerpoint/2010/main" val="2529569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Trainer note:</a:t>
            </a:r>
          </a:p>
          <a:p>
            <a:r>
              <a:rPr lang="en-GB" dirty="0"/>
              <a:t>A reminder that what you learn today needs to be put into practice in your day to day in school </a:t>
            </a:r>
          </a:p>
          <a:p>
            <a:r>
              <a:rPr lang="en-GB" dirty="0"/>
              <a:t>It doesn’t matter what school you work in or where it is </a:t>
            </a:r>
            <a:r>
              <a:rPr lang="en-GB" b="1" dirty="0"/>
              <a:t>‘it could happen here’</a:t>
            </a:r>
            <a:r>
              <a:rPr lang="en-GB" dirty="0"/>
              <a:t> needs to be the approach taken </a:t>
            </a:r>
          </a:p>
        </p:txBody>
      </p:sp>
      <p:sp>
        <p:nvSpPr>
          <p:cNvPr id="4" name="Slide Number Placeholder 3"/>
          <p:cNvSpPr>
            <a:spLocks noGrp="1"/>
          </p:cNvSpPr>
          <p:nvPr>
            <p:ph type="sldNum" sz="quarter" idx="10"/>
          </p:nvPr>
        </p:nvSpPr>
        <p:spPr/>
        <p:txBody>
          <a:bodyPr/>
          <a:lstStyle/>
          <a:p>
            <a:fld id="{ECD95C0B-3754-4AB8-A524-D81C4B00216F}" type="slidenum">
              <a:rPr lang="en-GB" smtClean="0"/>
              <a:t>3</a:t>
            </a:fld>
            <a:endParaRPr lang="en-GB"/>
          </a:p>
        </p:txBody>
      </p:sp>
    </p:spTree>
    <p:extLst>
      <p:ext uri="{BB962C8B-B14F-4D97-AF65-F5344CB8AC3E}">
        <p14:creationId xmlns:p14="http://schemas.microsoft.com/office/powerpoint/2010/main" val="25389164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E60773-0FBB-C8F3-137D-146276F045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97A4749-0335-7795-FCB2-7BE93185F1B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9D0122-3CFA-BB1B-076C-06C2C5BE84D4}"/>
              </a:ext>
            </a:extLst>
          </p:cNvPr>
          <p:cNvSpPr>
            <a:spLocks noGrp="1"/>
          </p:cNvSpPr>
          <p:nvPr>
            <p:ph type="body" idx="1"/>
          </p:nvPr>
        </p:nvSpPr>
        <p:spPr/>
        <p:txBody>
          <a:bodyPr/>
          <a:lstStyle/>
          <a:p>
            <a:r>
              <a:rPr lang="en-GB" b="1" dirty="0"/>
              <a:t>Trainer note:</a:t>
            </a:r>
          </a:p>
          <a:p>
            <a:endParaRPr lang="en-GB" b="1" dirty="0"/>
          </a:p>
          <a:p>
            <a:r>
              <a:rPr lang="en-GB" b="1" dirty="0"/>
              <a:t>Ask staff to talk about what they think each one means / covers and what their responsibility is</a:t>
            </a:r>
          </a:p>
        </p:txBody>
      </p:sp>
      <p:sp>
        <p:nvSpPr>
          <p:cNvPr id="4" name="Slide Number Placeholder 3">
            <a:extLst>
              <a:ext uri="{FF2B5EF4-FFF2-40B4-BE49-F238E27FC236}">
                <a16:creationId xmlns:a16="http://schemas.microsoft.com/office/drawing/2014/main" id="{E2F58555-F736-BE59-6016-69965293F2EE}"/>
              </a:ext>
            </a:extLst>
          </p:cNvPr>
          <p:cNvSpPr>
            <a:spLocks noGrp="1"/>
          </p:cNvSpPr>
          <p:nvPr>
            <p:ph type="sldNum" sz="quarter" idx="5"/>
          </p:nvPr>
        </p:nvSpPr>
        <p:spPr/>
        <p:txBody>
          <a:bodyPr/>
          <a:lstStyle/>
          <a:p>
            <a:fld id="{ECD95C0B-3754-4AB8-A524-D81C4B00216F}" type="slidenum">
              <a:rPr lang="en-GB" smtClean="0"/>
              <a:t>35</a:t>
            </a:fld>
            <a:endParaRPr lang="en-GB"/>
          </a:p>
        </p:txBody>
      </p:sp>
    </p:spTree>
    <p:extLst>
      <p:ext uri="{BB962C8B-B14F-4D97-AF65-F5344CB8AC3E}">
        <p14:creationId xmlns:p14="http://schemas.microsoft.com/office/powerpoint/2010/main" val="32716634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Trainer note: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Take some time to talk about what the reasons might be for undertaking annual refresher training.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Thinking about what staff may have seen in the news and online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Taking into consideration updated policies and legislation </a:t>
            </a:r>
          </a:p>
        </p:txBody>
      </p:sp>
      <p:sp>
        <p:nvSpPr>
          <p:cNvPr id="4" name="Slide Number Placeholder 3"/>
          <p:cNvSpPr>
            <a:spLocks noGrp="1"/>
          </p:cNvSpPr>
          <p:nvPr>
            <p:ph type="sldNum" sz="quarter" idx="5"/>
          </p:nvPr>
        </p:nvSpPr>
        <p:spPr/>
        <p:txBody>
          <a:bodyPr/>
          <a:lstStyle/>
          <a:p>
            <a:fld id="{ECD95C0B-3754-4AB8-A524-D81C4B00216F}" type="slidenum">
              <a:rPr lang="en-GB" smtClean="0"/>
              <a:t>4</a:t>
            </a:fld>
            <a:endParaRPr lang="en-GB"/>
          </a:p>
        </p:txBody>
      </p:sp>
    </p:spTree>
    <p:extLst>
      <p:ext uri="{BB962C8B-B14F-4D97-AF65-F5344CB8AC3E}">
        <p14:creationId xmlns:p14="http://schemas.microsoft.com/office/powerpoint/2010/main" val="35369137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Trainer note:</a:t>
            </a:r>
          </a:p>
          <a:p>
            <a:r>
              <a:rPr lang="en-GB" dirty="0"/>
              <a:t>Add in KCSIE quiz </a:t>
            </a:r>
          </a:p>
        </p:txBody>
      </p:sp>
      <p:sp>
        <p:nvSpPr>
          <p:cNvPr id="4" name="Slide Number Placeholder 3"/>
          <p:cNvSpPr>
            <a:spLocks noGrp="1"/>
          </p:cNvSpPr>
          <p:nvPr>
            <p:ph type="sldNum" sz="quarter" idx="10"/>
          </p:nvPr>
        </p:nvSpPr>
        <p:spPr/>
        <p:txBody>
          <a:bodyPr/>
          <a:lstStyle/>
          <a:p>
            <a:fld id="{ECD95C0B-3754-4AB8-A524-D81C4B00216F}" type="slidenum">
              <a:rPr lang="en-GB" smtClean="0"/>
              <a:t>5</a:t>
            </a:fld>
            <a:endParaRPr lang="en-GB"/>
          </a:p>
        </p:txBody>
      </p:sp>
    </p:spTree>
    <p:extLst>
      <p:ext uri="{BB962C8B-B14F-4D97-AF65-F5344CB8AC3E}">
        <p14:creationId xmlns:p14="http://schemas.microsoft.com/office/powerpoint/2010/main" val="10728833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185946-22B6-2FA6-493B-0ACF3F14F06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E35A3E1-E426-AAC4-3EE8-A4665370C60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BD871EB-913C-F2CD-B463-5580014BEEE4}"/>
              </a:ext>
            </a:extLst>
          </p:cNvPr>
          <p:cNvSpPr>
            <a:spLocks noGrp="1"/>
          </p:cNvSpPr>
          <p:nvPr>
            <p:ph type="body" idx="1"/>
          </p:nvPr>
        </p:nvSpPr>
        <p:spPr/>
        <p:txBody>
          <a:bodyPr/>
          <a:lstStyle/>
          <a:p>
            <a:r>
              <a:rPr lang="en-GB" b="1" dirty="0"/>
              <a:t>Trainer note:</a:t>
            </a:r>
          </a:p>
          <a:p>
            <a:r>
              <a:rPr lang="en-GB" dirty="0"/>
              <a:t>A report published by Farrer &amp; Co - It is a common misconception that children who grow up in affluent families do not experience adversity and neglect. We know that both independent and maintained schools up and down the country are supporting children who, for one reason or another, have experienced neglect and harm despite being from otherwise affluent families. Many of us tend to think of neglect as “the ongoing failure to meet a child's basic needs and the most common form of child abuse. A child might be left hungry or dirty, or without proper clothing, shelter, supervision or health care. This can put children and young people in danger. And it can also have long term effects on their physical and mental wellbeing”. This is the NSPCC definition used by many schools and other organisations, although the NSPCC also advise that “neglect can be a lot of different things, which can make it hard to spot”. </a:t>
            </a:r>
            <a:endParaRPr lang="en-GB" b="1" dirty="0"/>
          </a:p>
        </p:txBody>
      </p:sp>
      <p:sp>
        <p:nvSpPr>
          <p:cNvPr id="4" name="Slide Number Placeholder 3">
            <a:extLst>
              <a:ext uri="{FF2B5EF4-FFF2-40B4-BE49-F238E27FC236}">
                <a16:creationId xmlns:a16="http://schemas.microsoft.com/office/drawing/2014/main" id="{908814D9-E7F4-E8F8-9A08-53E60004C120}"/>
              </a:ext>
            </a:extLst>
          </p:cNvPr>
          <p:cNvSpPr>
            <a:spLocks noGrp="1"/>
          </p:cNvSpPr>
          <p:nvPr>
            <p:ph type="sldNum" sz="quarter" idx="5"/>
          </p:nvPr>
        </p:nvSpPr>
        <p:spPr/>
        <p:txBody>
          <a:bodyPr/>
          <a:lstStyle/>
          <a:p>
            <a:fld id="{ECD95C0B-3754-4AB8-A524-D81C4B00216F}" type="slidenum">
              <a:rPr lang="en-GB" smtClean="0"/>
              <a:t>9</a:t>
            </a:fld>
            <a:endParaRPr lang="en-GB"/>
          </a:p>
        </p:txBody>
      </p:sp>
    </p:spTree>
    <p:extLst>
      <p:ext uri="{BB962C8B-B14F-4D97-AF65-F5344CB8AC3E}">
        <p14:creationId xmlns:p14="http://schemas.microsoft.com/office/powerpoint/2010/main" val="8865295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0CCF89-0B37-A039-4998-CD9843E4E0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B1603A-9425-67C8-8835-BD95D4709A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C9FD9B-2864-5FF6-8AE6-6CC83C6CD676}"/>
              </a:ext>
            </a:extLst>
          </p:cNvPr>
          <p:cNvSpPr>
            <a:spLocks noGrp="1"/>
          </p:cNvSpPr>
          <p:nvPr>
            <p:ph type="body" idx="1"/>
          </p:nvPr>
        </p:nvSpPr>
        <p:spPr/>
        <p:txBody>
          <a:bodyPr/>
          <a:lstStyle/>
          <a:p>
            <a:r>
              <a:rPr lang="en-GB" b="1" dirty="0"/>
              <a:t>Trainer note:</a:t>
            </a:r>
          </a:p>
          <a:p>
            <a:endParaRPr lang="en-GB" b="1" dirty="0"/>
          </a:p>
          <a:p>
            <a:r>
              <a:rPr lang="en-GB" b="1" dirty="0"/>
              <a:t>This video talks about the South Glos Neglect tool and you will hear from the ART Service Manager about Neglect and what to look out for. </a:t>
            </a:r>
          </a:p>
        </p:txBody>
      </p:sp>
      <p:sp>
        <p:nvSpPr>
          <p:cNvPr id="4" name="Slide Number Placeholder 3">
            <a:extLst>
              <a:ext uri="{FF2B5EF4-FFF2-40B4-BE49-F238E27FC236}">
                <a16:creationId xmlns:a16="http://schemas.microsoft.com/office/drawing/2014/main" id="{56E1446D-92F1-7C60-1498-F481205A53C4}"/>
              </a:ext>
            </a:extLst>
          </p:cNvPr>
          <p:cNvSpPr>
            <a:spLocks noGrp="1"/>
          </p:cNvSpPr>
          <p:nvPr>
            <p:ph type="sldNum" sz="quarter" idx="5"/>
          </p:nvPr>
        </p:nvSpPr>
        <p:spPr/>
        <p:txBody>
          <a:bodyPr/>
          <a:lstStyle/>
          <a:p>
            <a:fld id="{ECD95C0B-3754-4AB8-A524-D81C4B00216F}" type="slidenum">
              <a:rPr lang="en-GB" smtClean="0"/>
              <a:t>10</a:t>
            </a:fld>
            <a:endParaRPr lang="en-GB"/>
          </a:p>
        </p:txBody>
      </p:sp>
    </p:spTree>
    <p:extLst>
      <p:ext uri="{BB962C8B-B14F-4D97-AF65-F5344CB8AC3E}">
        <p14:creationId xmlns:p14="http://schemas.microsoft.com/office/powerpoint/2010/main" val="1348821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CD95C0B-3754-4AB8-A524-D81C4B00216F}" type="slidenum">
              <a:rPr lang="en-GB" smtClean="0"/>
              <a:t>11</a:t>
            </a:fld>
            <a:endParaRPr lang="en-GB"/>
          </a:p>
        </p:txBody>
      </p:sp>
    </p:spTree>
    <p:extLst>
      <p:ext uri="{BB962C8B-B14F-4D97-AF65-F5344CB8AC3E}">
        <p14:creationId xmlns:p14="http://schemas.microsoft.com/office/powerpoint/2010/main" val="6366306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0C910B-9CDE-392E-F76B-7455C60268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7A65B2-2EC8-66CF-EB75-C2A75C09CC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CA7967-443C-CBFC-8E2B-AADAB4B4CCF0}"/>
              </a:ext>
            </a:extLst>
          </p:cNvPr>
          <p:cNvSpPr>
            <a:spLocks noGrp="1"/>
          </p:cNvSpPr>
          <p:nvPr>
            <p:ph type="body" idx="1"/>
          </p:nvPr>
        </p:nvSpPr>
        <p:spPr/>
        <p:txBody>
          <a:bodyPr/>
          <a:lstStyle/>
          <a:p>
            <a:r>
              <a:rPr lang="en-GB" dirty="0"/>
              <a:t>Trainers notes:</a:t>
            </a:r>
          </a:p>
          <a:p>
            <a:r>
              <a:rPr lang="en-GB" b="1" dirty="0"/>
              <a:t>Discussion Questions for Staff</a:t>
            </a:r>
          </a:p>
          <a:p>
            <a:r>
              <a:rPr lang="en-GB" dirty="0"/>
              <a:t>What indicators of neglect are present in Aisha’s case?</a:t>
            </a:r>
          </a:p>
          <a:p>
            <a:r>
              <a:rPr lang="en-GB" dirty="0"/>
              <a:t>How might neglect be affecting Aisha’s emotional, social, and academic development?</a:t>
            </a:r>
          </a:p>
          <a:p>
            <a:r>
              <a:rPr lang="en-GB" dirty="0"/>
              <a:t>What are the responsibilities of school staff when they suspect neglect?</a:t>
            </a:r>
          </a:p>
          <a:p>
            <a:r>
              <a:rPr lang="en-GB" dirty="0"/>
              <a:t>How can the school work with external agencies to support Aisha and her family?</a:t>
            </a:r>
          </a:p>
          <a:p>
            <a:r>
              <a:rPr lang="en-GB" dirty="0"/>
              <a:t>What preventative measures can schools take to identify and support children at risk earlier?</a:t>
            </a:r>
          </a:p>
        </p:txBody>
      </p:sp>
      <p:sp>
        <p:nvSpPr>
          <p:cNvPr id="4" name="Slide Number Placeholder 3">
            <a:extLst>
              <a:ext uri="{FF2B5EF4-FFF2-40B4-BE49-F238E27FC236}">
                <a16:creationId xmlns:a16="http://schemas.microsoft.com/office/drawing/2014/main" id="{A5B3BB32-2553-9A7C-CF89-16502F5275F5}"/>
              </a:ext>
            </a:extLst>
          </p:cNvPr>
          <p:cNvSpPr>
            <a:spLocks noGrp="1"/>
          </p:cNvSpPr>
          <p:nvPr>
            <p:ph type="sldNum" sz="quarter" idx="5"/>
          </p:nvPr>
        </p:nvSpPr>
        <p:spPr/>
        <p:txBody>
          <a:bodyPr/>
          <a:lstStyle/>
          <a:p>
            <a:fld id="{ECD95C0B-3754-4AB8-A524-D81C4B00216F}" type="slidenum">
              <a:rPr lang="en-GB" smtClean="0"/>
              <a:t>12</a:t>
            </a:fld>
            <a:endParaRPr lang="en-GB"/>
          </a:p>
        </p:txBody>
      </p:sp>
    </p:spTree>
    <p:extLst>
      <p:ext uri="{BB962C8B-B14F-4D97-AF65-F5344CB8AC3E}">
        <p14:creationId xmlns:p14="http://schemas.microsoft.com/office/powerpoint/2010/main" val="11730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A5C4719-0CD8-482B-9225-1A875BCEA14A}"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28DA3C-7FEE-4649-8F21-F8AFBE24BA28}" type="slidenum">
              <a:rPr lang="en-US" smtClean="0"/>
              <a:t>‹#›</a:t>
            </a:fld>
            <a:endParaRPr lang="en-US"/>
          </a:p>
        </p:txBody>
      </p:sp>
    </p:spTree>
    <p:extLst>
      <p:ext uri="{BB962C8B-B14F-4D97-AF65-F5344CB8AC3E}">
        <p14:creationId xmlns:p14="http://schemas.microsoft.com/office/powerpoint/2010/main" val="19010947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A5C4719-0CD8-482B-9225-1A875BCEA14A}"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28DA3C-7FEE-4649-8F21-F8AFBE24BA28}" type="slidenum">
              <a:rPr lang="en-US" smtClean="0"/>
              <a:t>‹#›</a:t>
            </a:fld>
            <a:endParaRPr lang="en-US"/>
          </a:p>
        </p:txBody>
      </p:sp>
    </p:spTree>
    <p:extLst>
      <p:ext uri="{BB962C8B-B14F-4D97-AF65-F5344CB8AC3E}">
        <p14:creationId xmlns:p14="http://schemas.microsoft.com/office/powerpoint/2010/main" val="30461103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A5C4719-0CD8-482B-9225-1A875BCEA14A}"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28DA3C-7FEE-4649-8F21-F8AFBE24BA28}" type="slidenum">
              <a:rPr lang="en-US" smtClean="0"/>
              <a:t>‹#›</a:t>
            </a:fld>
            <a:endParaRPr lang="en-US"/>
          </a:p>
        </p:txBody>
      </p:sp>
    </p:spTree>
    <p:extLst>
      <p:ext uri="{BB962C8B-B14F-4D97-AF65-F5344CB8AC3E}">
        <p14:creationId xmlns:p14="http://schemas.microsoft.com/office/powerpoint/2010/main" val="854568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A5C4719-0CD8-482B-9225-1A875BCEA14A}"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28DA3C-7FEE-4649-8F21-F8AFBE24BA28}" type="slidenum">
              <a:rPr lang="en-US" smtClean="0"/>
              <a:t>‹#›</a:t>
            </a:fld>
            <a:endParaRPr lang="en-US"/>
          </a:p>
        </p:txBody>
      </p:sp>
    </p:spTree>
    <p:extLst>
      <p:ext uri="{BB962C8B-B14F-4D97-AF65-F5344CB8AC3E}">
        <p14:creationId xmlns:p14="http://schemas.microsoft.com/office/powerpoint/2010/main" val="1116935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A5C4719-0CD8-482B-9225-1A875BCEA14A}" type="datetimeFigureOut">
              <a:rPr lang="en-US" smtClean="0"/>
              <a:t>8/28/2025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28DA3C-7FEE-4649-8F21-F8AFBE24BA28}" type="slidenum">
              <a:rPr lang="en-US" smtClean="0"/>
              <a:t>‹#›</a:t>
            </a:fld>
            <a:endParaRPr lang="en-US"/>
          </a:p>
        </p:txBody>
      </p:sp>
    </p:spTree>
    <p:extLst>
      <p:ext uri="{BB962C8B-B14F-4D97-AF65-F5344CB8AC3E}">
        <p14:creationId xmlns:p14="http://schemas.microsoft.com/office/powerpoint/2010/main" val="4152876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A5C4719-0CD8-482B-9225-1A875BCEA14A}" type="datetimeFigureOut">
              <a:rPr lang="en-US" smtClean="0"/>
              <a:t>8/28/2025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28DA3C-7FEE-4649-8F21-F8AFBE24BA28}" type="slidenum">
              <a:rPr lang="en-US" smtClean="0"/>
              <a:t>‹#›</a:t>
            </a:fld>
            <a:endParaRPr lang="en-US"/>
          </a:p>
        </p:txBody>
      </p:sp>
    </p:spTree>
    <p:extLst>
      <p:ext uri="{BB962C8B-B14F-4D97-AF65-F5344CB8AC3E}">
        <p14:creationId xmlns:p14="http://schemas.microsoft.com/office/powerpoint/2010/main" val="223500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A5C4719-0CD8-482B-9225-1A875BCEA14A}" type="datetimeFigureOut">
              <a:rPr lang="en-US" smtClean="0"/>
              <a:t>8/28/2025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28DA3C-7FEE-4649-8F21-F8AFBE24BA28}" type="slidenum">
              <a:rPr lang="en-US" smtClean="0"/>
              <a:t>‹#›</a:t>
            </a:fld>
            <a:endParaRPr lang="en-US"/>
          </a:p>
        </p:txBody>
      </p:sp>
    </p:spTree>
    <p:extLst>
      <p:ext uri="{BB962C8B-B14F-4D97-AF65-F5344CB8AC3E}">
        <p14:creationId xmlns:p14="http://schemas.microsoft.com/office/powerpoint/2010/main" val="5591046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A5C4719-0CD8-482B-9225-1A875BCEA14A}" type="datetimeFigureOut">
              <a:rPr lang="en-US" smtClean="0"/>
              <a:t>8/28/2025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28DA3C-7FEE-4649-8F21-F8AFBE24BA28}" type="slidenum">
              <a:rPr lang="en-US" smtClean="0"/>
              <a:t>‹#›</a:t>
            </a:fld>
            <a:endParaRPr lang="en-US"/>
          </a:p>
        </p:txBody>
      </p:sp>
    </p:spTree>
    <p:extLst>
      <p:ext uri="{BB962C8B-B14F-4D97-AF65-F5344CB8AC3E}">
        <p14:creationId xmlns:p14="http://schemas.microsoft.com/office/powerpoint/2010/main" val="1316999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5C4719-0CD8-482B-9225-1A875BCEA14A}" type="datetimeFigureOut">
              <a:rPr lang="en-US" smtClean="0"/>
              <a:t>8/28/2025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28DA3C-7FEE-4649-8F21-F8AFBE24BA28}" type="slidenum">
              <a:rPr lang="en-US" smtClean="0"/>
              <a:t>‹#›</a:t>
            </a:fld>
            <a:endParaRPr lang="en-US"/>
          </a:p>
        </p:txBody>
      </p:sp>
    </p:spTree>
    <p:extLst>
      <p:ext uri="{BB962C8B-B14F-4D97-AF65-F5344CB8AC3E}">
        <p14:creationId xmlns:p14="http://schemas.microsoft.com/office/powerpoint/2010/main" val="1317865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A5C4719-0CD8-482B-9225-1A875BCEA14A}" type="datetimeFigureOut">
              <a:rPr lang="en-US" smtClean="0"/>
              <a:t>8/28/2025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28DA3C-7FEE-4649-8F21-F8AFBE24BA28}" type="slidenum">
              <a:rPr lang="en-US" smtClean="0"/>
              <a:t>‹#›</a:t>
            </a:fld>
            <a:endParaRPr lang="en-US"/>
          </a:p>
        </p:txBody>
      </p:sp>
    </p:spTree>
    <p:extLst>
      <p:ext uri="{BB962C8B-B14F-4D97-AF65-F5344CB8AC3E}">
        <p14:creationId xmlns:p14="http://schemas.microsoft.com/office/powerpoint/2010/main" val="24902636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A5C4719-0CD8-482B-9225-1A875BCEA14A}" type="datetimeFigureOut">
              <a:rPr lang="en-US" smtClean="0"/>
              <a:t>8/28/2025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28DA3C-7FEE-4649-8F21-F8AFBE24BA28}" type="slidenum">
              <a:rPr lang="en-US" smtClean="0"/>
              <a:t>‹#›</a:t>
            </a:fld>
            <a:endParaRPr lang="en-US"/>
          </a:p>
        </p:txBody>
      </p:sp>
    </p:spTree>
    <p:extLst>
      <p:ext uri="{BB962C8B-B14F-4D97-AF65-F5344CB8AC3E}">
        <p14:creationId xmlns:p14="http://schemas.microsoft.com/office/powerpoint/2010/main" val="3861833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5C4719-0CD8-482B-9225-1A875BCEA14A}" type="datetimeFigureOut">
              <a:rPr lang="en-US" smtClean="0"/>
              <a:t>8/28/2025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28DA3C-7FEE-4649-8F21-F8AFBE24BA28}" type="slidenum">
              <a:rPr lang="en-US" smtClean="0"/>
              <a:t>‹#›</a:t>
            </a:fld>
            <a:endParaRPr lang="en-US"/>
          </a:p>
        </p:txBody>
      </p:sp>
    </p:spTree>
    <p:extLst>
      <p:ext uri="{BB962C8B-B14F-4D97-AF65-F5344CB8AC3E}">
        <p14:creationId xmlns:p14="http://schemas.microsoft.com/office/powerpoint/2010/main" val="180875119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https://www.youtube.com/embed/5Wf16e7kSMM?feature=oembed" TargetMode="Externa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mailto:lado@southglos.gov.uk"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hyperlink" Target="https://www.gov.uk/government/publications/generative-ai-product-safety-expectations/generative-ai-product-safety-expectation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 name="Group 4"/>
          <p:cNvGrpSpPr/>
          <p:nvPr/>
        </p:nvGrpSpPr>
        <p:grpSpPr>
          <a:xfrm>
            <a:off x="576057" y="1298178"/>
            <a:ext cx="11204811" cy="2008788"/>
            <a:chOff x="-616856" y="2534203"/>
            <a:chExt cx="13223864" cy="2008788"/>
          </a:xfrm>
        </p:grpSpPr>
        <p:sp>
          <p:nvSpPr>
            <p:cNvPr id="6" name="Rectangle 7"/>
            <p:cNvSpPr>
              <a:spLocks noChangeArrowheads="1"/>
            </p:cNvSpPr>
            <p:nvPr/>
          </p:nvSpPr>
          <p:spPr bwMode="auto">
            <a:xfrm>
              <a:off x="-616856" y="2534203"/>
              <a:ext cx="132238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r>
                <a:rPr lang="en-US" b="1" dirty="0">
                  <a:latin typeface="Raleway" panose="020B0503030101060003" pitchFamily="34" charset="0"/>
                </a:rPr>
                <a:t>Safeguarding Refresher </a:t>
              </a:r>
            </a:p>
            <a:p>
              <a:pPr algn="ctr" eaLnBrk="1" hangingPunct="1"/>
              <a:r>
                <a:rPr lang="en-US" b="1" dirty="0">
                  <a:latin typeface="Raleway" panose="020B0503030101060003" pitchFamily="34" charset="0"/>
                </a:rPr>
                <a:t>Training</a:t>
              </a:r>
            </a:p>
          </p:txBody>
        </p:sp>
        <p:sp>
          <p:nvSpPr>
            <p:cNvPr id="7" name="Rectangle 7"/>
            <p:cNvSpPr>
              <a:spLocks noChangeArrowheads="1"/>
            </p:cNvSpPr>
            <p:nvPr/>
          </p:nvSpPr>
          <p:spPr bwMode="auto">
            <a:xfrm>
              <a:off x="466134" y="4078890"/>
              <a:ext cx="11057885" cy="464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r>
                <a:rPr lang="en-US" sz="1800" b="1" dirty="0">
                  <a:latin typeface="Raleway" panose="020B0503030101060003" pitchFamily="34" charset="0"/>
                </a:rPr>
                <a:t>Academic Year 2025-2026</a:t>
              </a:r>
            </a:p>
          </p:txBody>
        </p:sp>
      </p:gr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324949"/>
            <a:ext cx="3801466" cy="15330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Oval 22"/>
          <p:cNvSpPr/>
          <p:nvPr/>
        </p:nvSpPr>
        <p:spPr>
          <a:xfrm>
            <a:off x="5627335" y="3591013"/>
            <a:ext cx="205070" cy="228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5870857" y="3590607"/>
            <a:ext cx="205070" cy="228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6114381" y="3590201"/>
            <a:ext cx="205071" cy="2286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6357902" y="3590201"/>
            <a:ext cx="205070" cy="228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6601425" y="3590201"/>
            <a:ext cx="205070" cy="228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http://sites.southglos.gov.uk/safeguarding/wp-content/uploads/sites/221/2019/06/CPA-LOGO-web-e156146534687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04656" y="17545"/>
            <a:ext cx="2687344" cy="2216909"/>
          </a:xfrm>
          <a:prstGeom prst="rect">
            <a:avLst/>
          </a:prstGeom>
          <a:noFill/>
          <a:extLst>
            <a:ext uri="{909E8E84-426E-40DD-AFC4-6F175D3DCCD1}">
              <a14:hiddenFill xmlns:a14="http://schemas.microsoft.com/office/drawing/2010/main">
                <a:solidFill>
                  <a:srgbClr val="FFFFFF"/>
                </a:solidFill>
              </a14:hiddenFill>
            </a:ext>
          </a:extLst>
        </p:spPr>
      </p:pic>
      <p:sp>
        <p:nvSpPr>
          <p:cNvPr id="31" name="Rectangle 7"/>
          <p:cNvSpPr>
            <a:spLocks noChangeArrowheads="1"/>
          </p:cNvSpPr>
          <p:nvPr/>
        </p:nvSpPr>
        <p:spPr bwMode="auto">
          <a:xfrm>
            <a:off x="1596228" y="4330256"/>
            <a:ext cx="936953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r>
              <a:rPr lang="en-US" sz="2000" b="1" i="1" dirty="0">
                <a:latin typeface="Raleway" panose="020B0503030101060003" pitchFamily="34" charset="0"/>
              </a:rPr>
              <a:t>Safeguarding is everybody’s business</a:t>
            </a:r>
          </a:p>
          <a:p>
            <a:pPr algn="ctr" eaLnBrk="1" hangingPunct="1"/>
            <a:endParaRPr lang="en-US" dirty="0">
              <a:solidFill>
                <a:schemeClr val="bg1"/>
              </a:solidFill>
              <a:latin typeface="Raleway" panose="020B0503030101060003" pitchFamily="34" charset="0"/>
            </a:endParaRPr>
          </a:p>
        </p:txBody>
      </p:sp>
    </p:spTree>
    <p:extLst>
      <p:ext uri="{BB962C8B-B14F-4D97-AF65-F5344CB8AC3E}">
        <p14:creationId xmlns:p14="http://schemas.microsoft.com/office/powerpoint/2010/main" val="8101263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4D2FCBB-72A7-D523-BE0F-184FCA019113}"/>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BCD666B-1E63-992F-EDDB-70ADA066E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B18BDA4D-8565-1770-B991-63229221E8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92172184-AA49-9CD9-C358-35CFA8C87D7D}"/>
              </a:ext>
            </a:extLst>
          </p:cNvPr>
          <p:cNvSpPr>
            <a:spLocks noGrp="1"/>
          </p:cNvSpPr>
          <p:nvPr>
            <p:ph type="title"/>
          </p:nvPr>
        </p:nvSpPr>
        <p:spPr>
          <a:xfrm>
            <a:off x="838200" y="401221"/>
            <a:ext cx="10515600" cy="1348065"/>
          </a:xfrm>
        </p:spPr>
        <p:txBody>
          <a:bodyPr>
            <a:normAutofit/>
          </a:bodyPr>
          <a:lstStyle/>
          <a:p>
            <a:r>
              <a:rPr lang="en-GB" sz="5400" dirty="0">
                <a:solidFill>
                  <a:srgbClr val="FFFFFF"/>
                </a:solidFill>
                <a:latin typeface="Raleway" pitchFamily="2" charset="0"/>
              </a:rPr>
              <a:t>Neglect</a:t>
            </a:r>
          </a:p>
        </p:txBody>
      </p:sp>
      <p:sp>
        <p:nvSpPr>
          <p:cNvPr id="3" name="Content Placeholder 2">
            <a:extLst>
              <a:ext uri="{FF2B5EF4-FFF2-40B4-BE49-F238E27FC236}">
                <a16:creationId xmlns:a16="http://schemas.microsoft.com/office/drawing/2014/main" id="{F3A4409C-B598-A9B6-11EE-88553F2C0A5A}"/>
              </a:ext>
            </a:extLst>
          </p:cNvPr>
          <p:cNvSpPr>
            <a:spLocks noGrp="1"/>
          </p:cNvSpPr>
          <p:nvPr>
            <p:ph idx="1"/>
          </p:nvPr>
        </p:nvSpPr>
        <p:spPr>
          <a:xfrm>
            <a:off x="838200" y="2347414"/>
            <a:ext cx="10515600" cy="4268539"/>
          </a:xfrm>
        </p:spPr>
        <p:txBody>
          <a:bodyPr>
            <a:normAutofit/>
          </a:bodyPr>
          <a:lstStyle/>
          <a:p>
            <a:pPr marL="0" indent="0">
              <a:buNone/>
            </a:pPr>
            <a:endParaRPr lang="en-GB" sz="1500" dirty="0">
              <a:latin typeface="Raleway" pitchFamily="2" charset="0"/>
            </a:endParaRPr>
          </a:p>
          <a:p>
            <a:pPr marL="0" indent="0">
              <a:buNone/>
            </a:pPr>
            <a:endParaRPr lang="en-GB" sz="1700" dirty="0">
              <a:latin typeface="Raleway" pitchFamily="2" charset="0"/>
            </a:endParaRPr>
          </a:p>
          <a:p>
            <a:endParaRPr lang="en-GB" sz="1500" dirty="0">
              <a:latin typeface="Raleway" pitchFamily="2" charset="0"/>
            </a:endParaRPr>
          </a:p>
          <a:p>
            <a:endParaRPr lang="en-GB" sz="1500" dirty="0">
              <a:latin typeface="Raleway" pitchFamily="2" charset="0"/>
            </a:endParaRPr>
          </a:p>
          <a:p>
            <a:endParaRPr lang="en-GB" sz="1500" dirty="0">
              <a:latin typeface="Raleway" pitchFamily="2" charset="0"/>
            </a:endParaRPr>
          </a:p>
        </p:txBody>
      </p:sp>
      <p:pic>
        <p:nvPicPr>
          <p:cNvPr id="4" name="Online Media 3" title="Introducing the South Glos Neglect tool">
            <a:hlinkClick r:id="" action="ppaction://media"/>
            <a:extLst>
              <a:ext uri="{FF2B5EF4-FFF2-40B4-BE49-F238E27FC236}">
                <a16:creationId xmlns:a16="http://schemas.microsoft.com/office/drawing/2014/main" id="{B4031BB3-0593-0850-AB99-0FE7551322D2}"/>
              </a:ext>
            </a:extLst>
          </p:cNvPr>
          <p:cNvPicPr>
            <a:picLocks noRot="1" noChangeAspect="1"/>
          </p:cNvPicPr>
          <p:nvPr>
            <a:videoFile r:link="rId1"/>
          </p:nvPr>
        </p:nvPicPr>
        <p:blipFill>
          <a:blip r:embed="rId4"/>
          <a:stretch>
            <a:fillRect/>
          </a:stretch>
        </p:blipFill>
        <p:spPr>
          <a:xfrm>
            <a:off x="22225" y="0"/>
            <a:ext cx="12147550" cy="6858000"/>
          </a:xfrm>
          <a:prstGeom prst="rect">
            <a:avLst/>
          </a:prstGeom>
        </p:spPr>
      </p:pic>
    </p:spTree>
    <p:extLst>
      <p:ext uri="{BB962C8B-B14F-4D97-AF65-F5344CB8AC3E}">
        <p14:creationId xmlns:p14="http://schemas.microsoft.com/office/powerpoint/2010/main" val="3636952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8A9C3E3-A3D2-A360-98A9-77EFDB799217}"/>
              </a:ext>
            </a:extLst>
          </p:cNvPr>
          <p:cNvSpPr>
            <a:spLocks noGrp="1"/>
          </p:cNvSpPr>
          <p:nvPr>
            <p:ph type="title"/>
          </p:nvPr>
        </p:nvSpPr>
        <p:spPr>
          <a:xfrm>
            <a:off x="686834" y="1153572"/>
            <a:ext cx="3200400" cy="4461163"/>
          </a:xfrm>
        </p:spPr>
        <p:txBody>
          <a:bodyPr>
            <a:normAutofit/>
          </a:bodyPr>
          <a:lstStyle/>
          <a:p>
            <a:r>
              <a:rPr lang="en-GB">
                <a:solidFill>
                  <a:srgbClr val="FFFFFF"/>
                </a:solidFill>
                <a:latin typeface="Raleway" pitchFamily="2" charset="0"/>
              </a:rPr>
              <a:t>Case Study on Neglect </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21E2E9F-A5B0-49DA-A493-0FD5B342ED20}"/>
              </a:ext>
            </a:extLst>
          </p:cNvPr>
          <p:cNvSpPr>
            <a:spLocks noGrp="1"/>
          </p:cNvSpPr>
          <p:nvPr>
            <p:ph idx="1"/>
          </p:nvPr>
        </p:nvSpPr>
        <p:spPr>
          <a:xfrm>
            <a:off x="4447308" y="591344"/>
            <a:ext cx="6906491" cy="5585619"/>
          </a:xfrm>
        </p:spPr>
        <p:txBody>
          <a:bodyPr anchor="ctr">
            <a:normAutofit/>
          </a:bodyPr>
          <a:lstStyle/>
          <a:p>
            <a:pPr marL="0" indent="0">
              <a:buNone/>
            </a:pPr>
            <a:r>
              <a:rPr lang="en-GB" sz="2000">
                <a:latin typeface="Raleway" pitchFamily="2" charset="0"/>
              </a:rPr>
              <a:t>Aisha is a 10-year-old girl in Year 5. She has always been quiet but generally well-behaved. Over the past few months, staff have noticed a change in her behaviour. She appears anxious, often avoids eye contact, and has become increasingly isolated from her peers.</a:t>
            </a:r>
          </a:p>
          <a:p>
            <a:r>
              <a:rPr lang="en-GB" sz="2000">
                <a:latin typeface="Raleway" pitchFamily="2" charset="0"/>
              </a:rPr>
              <a:t>Aisha frequently arrives late and is often unaccompanied.</a:t>
            </a:r>
          </a:p>
          <a:p>
            <a:r>
              <a:rPr lang="en-GB" sz="2000">
                <a:latin typeface="Raleway" pitchFamily="2" charset="0"/>
              </a:rPr>
              <a:t>Her clothes are ill-fitting and not weather-appropriate.</a:t>
            </a:r>
          </a:p>
          <a:p>
            <a:r>
              <a:rPr lang="en-GB" sz="2000">
                <a:latin typeface="Raleway" pitchFamily="2" charset="0"/>
              </a:rPr>
              <a:t>She has been observed hoarding food from lunch and asking classmates for snacks.</a:t>
            </a:r>
          </a:p>
          <a:p>
            <a:r>
              <a:rPr lang="en-GB" sz="2000">
                <a:latin typeface="Raleway" pitchFamily="2" charset="0"/>
              </a:rPr>
              <a:t>She has missed several homework assignments and seems tired during lessons.</a:t>
            </a:r>
          </a:p>
          <a:p>
            <a:r>
              <a:rPr lang="en-GB" sz="2000">
                <a:latin typeface="Raleway" pitchFamily="2" charset="0"/>
              </a:rPr>
              <a:t>When asked about her home life, she gives vague answers and sometimes says she "looks after her little brother" while her mum is "out working."</a:t>
            </a:r>
          </a:p>
          <a:p>
            <a:pPr marL="0" indent="0">
              <a:buNone/>
            </a:pPr>
            <a:endParaRPr lang="en-GB" sz="2000">
              <a:latin typeface="Raleway" pitchFamily="2" charset="0"/>
            </a:endParaRPr>
          </a:p>
        </p:txBody>
      </p:sp>
    </p:spTree>
    <p:extLst>
      <p:ext uri="{BB962C8B-B14F-4D97-AF65-F5344CB8AC3E}">
        <p14:creationId xmlns:p14="http://schemas.microsoft.com/office/powerpoint/2010/main" val="39119099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DF31308-8188-5438-4E2B-CDA5BB861009}"/>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20E41A5-DFCE-5E8D-4E01-81BB82AB68C7}"/>
              </a:ext>
            </a:extLst>
          </p:cNvPr>
          <p:cNvSpPr>
            <a:spLocks noGrp="1"/>
          </p:cNvSpPr>
          <p:nvPr>
            <p:ph type="title"/>
          </p:nvPr>
        </p:nvSpPr>
        <p:spPr>
          <a:xfrm>
            <a:off x="686834" y="1153572"/>
            <a:ext cx="3200400" cy="4461163"/>
          </a:xfrm>
        </p:spPr>
        <p:txBody>
          <a:bodyPr>
            <a:normAutofit/>
          </a:bodyPr>
          <a:lstStyle/>
          <a:p>
            <a:r>
              <a:rPr lang="en-GB">
                <a:solidFill>
                  <a:srgbClr val="FFFFFF"/>
                </a:solidFill>
                <a:latin typeface="Raleway" pitchFamily="2" charset="0"/>
              </a:rPr>
              <a:t>Case Study on Neglect </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53375DE-9300-94B3-621E-4CEDA24F802D}"/>
              </a:ext>
            </a:extLst>
          </p:cNvPr>
          <p:cNvSpPr>
            <a:spLocks noGrp="1"/>
          </p:cNvSpPr>
          <p:nvPr>
            <p:ph idx="1"/>
          </p:nvPr>
        </p:nvSpPr>
        <p:spPr>
          <a:xfrm>
            <a:off x="4447308" y="591344"/>
            <a:ext cx="6906491" cy="5585619"/>
          </a:xfrm>
        </p:spPr>
        <p:txBody>
          <a:bodyPr anchor="ctr">
            <a:normAutofit/>
          </a:bodyPr>
          <a:lstStyle/>
          <a:p>
            <a:pPr marL="0" indent="0">
              <a:buNone/>
            </a:pPr>
            <a:r>
              <a:rPr lang="en-GB" sz="1500" b="1">
                <a:latin typeface="Raleway" pitchFamily="2" charset="0"/>
              </a:rPr>
              <a:t>Additional Information from Staff:</a:t>
            </a:r>
            <a:endParaRPr lang="en-GB" sz="1500">
              <a:latin typeface="Raleway" pitchFamily="2" charset="0"/>
            </a:endParaRPr>
          </a:p>
          <a:p>
            <a:r>
              <a:rPr lang="en-GB" sz="1500">
                <a:latin typeface="Raleway" pitchFamily="2" charset="0"/>
              </a:rPr>
              <a:t>The school nurse noted that Aisha has untreated dental issues and poor hygiene.</a:t>
            </a:r>
          </a:p>
          <a:p>
            <a:r>
              <a:rPr lang="en-GB" sz="1500">
                <a:latin typeface="Raleway" pitchFamily="2" charset="0"/>
              </a:rPr>
              <a:t>A teaching assistant overheard Aisha telling a friend that she sometimes sleeps on the sofa because her bedroom is "too cold."</a:t>
            </a:r>
          </a:p>
          <a:p>
            <a:r>
              <a:rPr lang="en-GB" sz="1500">
                <a:latin typeface="Raleway" pitchFamily="2" charset="0"/>
              </a:rPr>
              <a:t>Aisha’s mother has not attended recent parent meetings and is difficult to reach.</a:t>
            </a:r>
          </a:p>
          <a:p>
            <a:r>
              <a:rPr lang="en-GB" sz="1500">
                <a:latin typeface="Raleway" pitchFamily="2" charset="0"/>
              </a:rPr>
              <a:t>There are rumours among pupils that Aisha’s home is "messy" and that she often brings her younger brother to the park alone.</a:t>
            </a:r>
          </a:p>
          <a:p>
            <a:pPr marL="0" indent="0">
              <a:buNone/>
            </a:pPr>
            <a:endParaRPr lang="en-GB" sz="1500">
              <a:latin typeface="Raleway" pitchFamily="2" charset="0"/>
            </a:endParaRPr>
          </a:p>
          <a:p>
            <a:pPr marL="0" indent="0">
              <a:buNone/>
            </a:pPr>
            <a:r>
              <a:rPr lang="en-GB" sz="1500" b="1">
                <a:latin typeface="Raleway" pitchFamily="2" charset="0"/>
              </a:rPr>
              <a:t>What have staff done to date?</a:t>
            </a:r>
          </a:p>
          <a:p>
            <a:r>
              <a:rPr lang="en-GB" sz="1500">
                <a:latin typeface="Raleway" pitchFamily="2" charset="0"/>
              </a:rPr>
              <a:t>The class teacher raised concerns with the Designated Safeguarding Lead (DSL).</a:t>
            </a:r>
          </a:p>
          <a:p>
            <a:r>
              <a:rPr lang="en-GB" sz="1500">
                <a:latin typeface="Raleway" pitchFamily="2" charset="0"/>
              </a:rPr>
              <a:t>The DSL conducted a wellbeing check and documented all observations.</a:t>
            </a:r>
          </a:p>
          <a:p>
            <a:r>
              <a:rPr lang="en-GB" sz="1500">
                <a:latin typeface="Raleway" pitchFamily="2" charset="0"/>
              </a:rPr>
              <a:t>A referral was made to children’s social care, and a multi-agency meeting was arranged.</a:t>
            </a:r>
          </a:p>
          <a:p>
            <a:r>
              <a:rPr lang="en-GB" sz="1500">
                <a:latin typeface="Raleway" pitchFamily="2" charset="0"/>
              </a:rPr>
              <a:t>The school implemented additional support, including free school meals, a mentor for Aisha, and regular check-ins.</a:t>
            </a:r>
          </a:p>
          <a:p>
            <a:pPr marL="0" indent="0">
              <a:buNone/>
            </a:pPr>
            <a:endParaRPr lang="en-GB" sz="1500">
              <a:latin typeface="Raleway" pitchFamily="2" charset="0"/>
            </a:endParaRPr>
          </a:p>
        </p:txBody>
      </p:sp>
    </p:spTree>
    <p:extLst>
      <p:ext uri="{BB962C8B-B14F-4D97-AF65-F5344CB8AC3E}">
        <p14:creationId xmlns:p14="http://schemas.microsoft.com/office/powerpoint/2010/main" val="19396952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9F10BB0-DA9C-6CE3-493F-7E85858511FA}"/>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FF404E6-C7DF-53D2-FB4D-B684EE1F21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06F76EA0-9F60-C460-AF89-B1C078ACD6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FBB80B7-B1A1-1E7C-5E64-9F24B66BD4EC}"/>
              </a:ext>
            </a:extLst>
          </p:cNvPr>
          <p:cNvSpPr>
            <a:spLocks noGrp="1"/>
          </p:cNvSpPr>
          <p:nvPr>
            <p:ph type="title"/>
          </p:nvPr>
        </p:nvSpPr>
        <p:spPr>
          <a:xfrm>
            <a:off x="686834" y="1153572"/>
            <a:ext cx="3200400" cy="4461163"/>
          </a:xfrm>
        </p:spPr>
        <p:txBody>
          <a:bodyPr>
            <a:normAutofit/>
          </a:bodyPr>
          <a:lstStyle/>
          <a:p>
            <a:r>
              <a:rPr lang="en-GB">
                <a:solidFill>
                  <a:srgbClr val="FFFFFF"/>
                </a:solidFill>
                <a:latin typeface="Raleway" pitchFamily="2" charset="0"/>
              </a:rPr>
              <a:t>Case Study on Neglect </a:t>
            </a:r>
          </a:p>
        </p:txBody>
      </p:sp>
      <p:sp>
        <p:nvSpPr>
          <p:cNvPr id="12" name="Arc 11">
            <a:extLst>
              <a:ext uri="{FF2B5EF4-FFF2-40B4-BE49-F238E27FC236}">
                <a16:creationId xmlns:a16="http://schemas.microsoft.com/office/drawing/2014/main" id="{E718FA20-2460-3AFD-B024-3A1B73C8AC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9E564C94-B944-607A-8B79-1238E0E1C940}"/>
              </a:ext>
            </a:extLst>
          </p:cNvPr>
          <p:cNvSpPr>
            <a:spLocks noGrp="1"/>
          </p:cNvSpPr>
          <p:nvPr>
            <p:ph idx="1"/>
          </p:nvPr>
        </p:nvSpPr>
        <p:spPr>
          <a:xfrm>
            <a:off x="4447308" y="591344"/>
            <a:ext cx="6906491" cy="5585619"/>
          </a:xfrm>
        </p:spPr>
        <p:txBody>
          <a:bodyPr anchor="ctr">
            <a:normAutofit/>
          </a:bodyPr>
          <a:lstStyle/>
          <a:p>
            <a:pPr marL="0" indent="0">
              <a:buNone/>
            </a:pPr>
            <a:r>
              <a:rPr lang="en-GB" sz="1600" b="1" dirty="0"/>
              <a:t>Take some time to discuss the following points below:</a:t>
            </a:r>
          </a:p>
          <a:p>
            <a:pPr marL="0" indent="0">
              <a:buNone/>
            </a:pPr>
            <a:endParaRPr lang="en-GB" sz="1600" b="1" dirty="0"/>
          </a:p>
          <a:p>
            <a:r>
              <a:rPr lang="en-GB" sz="1600" dirty="0"/>
              <a:t>What indicators of neglect are present in Aisha’s case?</a:t>
            </a:r>
          </a:p>
          <a:p>
            <a:r>
              <a:rPr lang="en-GB" sz="1600" dirty="0"/>
              <a:t>How might neglect be affecting Aisha’s emotional, social, and academic development?</a:t>
            </a:r>
          </a:p>
          <a:p>
            <a:r>
              <a:rPr lang="en-GB" sz="1600" dirty="0"/>
              <a:t>What are your responsibilities when you suspect neglect?</a:t>
            </a:r>
          </a:p>
          <a:p>
            <a:r>
              <a:rPr lang="en-GB" sz="1600" dirty="0"/>
              <a:t>How can the school work with external agencies to support Aisha and her family?</a:t>
            </a:r>
          </a:p>
          <a:p>
            <a:r>
              <a:rPr lang="en-GB" sz="1600" dirty="0"/>
              <a:t>What preventative measures can schools take to identify and support children at risk earlier?</a:t>
            </a:r>
          </a:p>
          <a:p>
            <a:pPr marL="0" indent="0">
              <a:buNone/>
            </a:pPr>
            <a:endParaRPr lang="en-GB" sz="1500" dirty="0">
              <a:latin typeface="Raleway" pitchFamily="2" charset="0"/>
            </a:endParaRPr>
          </a:p>
        </p:txBody>
      </p:sp>
    </p:spTree>
    <p:extLst>
      <p:ext uri="{BB962C8B-B14F-4D97-AF65-F5344CB8AC3E}">
        <p14:creationId xmlns:p14="http://schemas.microsoft.com/office/powerpoint/2010/main" val="3704582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11BCE91-9FB8-30CE-FF66-0FBF73245D02}"/>
            </a:ext>
          </a:extLst>
        </p:cNvPr>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5F501C2F-2881-31CD-7592-3DB32A5195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A8FCE2D5-3B01-D77E-E98F-1D137697B5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67235F-54C6-19F7-D950-97E8BA672EA1}"/>
              </a:ext>
            </a:extLst>
          </p:cNvPr>
          <p:cNvSpPr>
            <a:spLocks noGrp="1"/>
          </p:cNvSpPr>
          <p:nvPr>
            <p:ph type="title"/>
          </p:nvPr>
        </p:nvSpPr>
        <p:spPr>
          <a:xfrm>
            <a:off x="686834" y="1153572"/>
            <a:ext cx="3200400" cy="4461163"/>
          </a:xfrm>
        </p:spPr>
        <p:txBody>
          <a:bodyPr>
            <a:normAutofit/>
          </a:bodyPr>
          <a:lstStyle/>
          <a:p>
            <a:r>
              <a:rPr lang="en-GB" dirty="0">
                <a:solidFill>
                  <a:srgbClr val="FFFFFF"/>
                </a:solidFill>
                <a:latin typeface="Raleway" pitchFamily="2" charset="0"/>
              </a:rPr>
              <a:t>Risk Outside the Home </a:t>
            </a:r>
            <a:br>
              <a:rPr lang="en-GB" dirty="0">
                <a:solidFill>
                  <a:srgbClr val="FFFFFF"/>
                </a:solidFill>
                <a:latin typeface="Raleway" pitchFamily="2" charset="0"/>
              </a:rPr>
            </a:br>
            <a:br>
              <a:rPr lang="en-GB" dirty="0">
                <a:solidFill>
                  <a:srgbClr val="FFFFFF"/>
                </a:solidFill>
                <a:latin typeface="Raleway" pitchFamily="2" charset="0"/>
              </a:rPr>
            </a:br>
            <a:r>
              <a:rPr lang="en-GB" dirty="0">
                <a:solidFill>
                  <a:srgbClr val="FFFFFF"/>
                </a:solidFill>
                <a:latin typeface="Raleway" pitchFamily="2" charset="0"/>
              </a:rPr>
              <a:t>(ROTH)</a:t>
            </a:r>
          </a:p>
        </p:txBody>
      </p:sp>
      <p:sp>
        <p:nvSpPr>
          <p:cNvPr id="21" name="Arc 20">
            <a:extLst>
              <a:ext uri="{FF2B5EF4-FFF2-40B4-BE49-F238E27FC236}">
                <a16:creationId xmlns:a16="http://schemas.microsoft.com/office/drawing/2014/main" id="{CAD51EC2-665B-DE30-B995-705287B799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7D8C20E0-853A-814C-EDC6-66D1E8A4F81C}"/>
              </a:ext>
            </a:extLst>
          </p:cNvPr>
          <p:cNvSpPr>
            <a:spLocks noGrp="1"/>
          </p:cNvSpPr>
          <p:nvPr>
            <p:ph idx="1"/>
          </p:nvPr>
        </p:nvSpPr>
        <p:spPr>
          <a:xfrm>
            <a:off x="4447308" y="591344"/>
            <a:ext cx="6906491" cy="5585619"/>
          </a:xfrm>
        </p:spPr>
        <p:txBody>
          <a:bodyPr anchor="ctr">
            <a:normAutofit/>
          </a:bodyPr>
          <a:lstStyle/>
          <a:p>
            <a:pPr marL="0" indent="0">
              <a:buNone/>
            </a:pPr>
            <a:r>
              <a:rPr lang="en-GB" sz="1800" dirty="0">
                <a:latin typeface="Raleway" pitchFamily="2" charset="0"/>
              </a:rPr>
              <a:t>The South Gloucestershire Children’s Partnership decided that from April 2025 South Glos will implement Risk Outside the Home (CP-ROTH) into our Child Protection Processes.  This change is needed:</a:t>
            </a:r>
          </a:p>
          <a:p>
            <a:endParaRPr lang="en-GB" sz="1800" dirty="0">
              <a:latin typeface="Raleway" pitchFamily="2" charset="0"/>
            </a:endParaRPr>
          </a:p>
          <a:p>
            <a:r>
              <a:rPr lang="en-GB" sz="1800" dirty="0">
                <a:latin typeface="Raleway" pitchFamily="2" charset="0"/>
              </a:rPr>
              <a:t>to ensure that all organisations are recognising and responding to risks outside the home (ROTH)/extra-familial harm as safeguarding issues which require a multi- agency safeguarding response.</a:t>
            </a:r>
          </a:p>
          <a:p>
            <a:r>
              <a:rPr lang="en-GB" sz="1800" dirty="0">
                <a:latin typeface="Raleway" pitchFamily="2" charset="0"/>
              </a:rPr>
              <a:t>in recognition that a different response is required to reduce risk to children where the risks are ROTH rather than relating to factors within the family/ home.</a:t>
            </a:r>
          </a:p>
        </p:txBody>
      </p:sp>
    </p:spTree>
    <p:extLst>
      <p:ext uri="{BB962C8B-B14F-4D97-AF65-F5344CB8AC3E}">
        <p14:creationId xmlns:p14="http://schemas.microsoft.com/office/powerpoint/2010/main" val="34932610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C5BB335-5583-549B-84E5-7534D05117BB}"/>
            </a:ext>
          </a:extLst>
        </p:cNvPr>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D3E29058-E371-E810-B5D6-DDE5AAD332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1DC8804A-D21A-87E8-E8B0-9AD411BBDA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2641757-0C70-3765-8526-9628C9AE0B01}"/>
              </a:ext>
            </a:extLst>
          </p:cNvPr>
          <p:cNvSpPr>
            <a:spLocks noGrp="1"/>
          </p:cNvSpPr>
          <p:nvPr>
            <p:ph type="title"/>
          </p:nvPr>
        </p:nvSpPr>
        <p:spPr>
          <a:xfrm>
            <a:off x="686834" y="1153572"/>
            <a:ext cx="3200400" cy="4461163"/>
          </a:xfrm>
        </p:spPr>
        <p:txBody>
          <a:bodyPr>
            <a:normAutofit/>
          </a:bodyPr>
          <a:lstStyle/>
          <a:p>
            <a:r>
              <a:rPr lang="en-GB" dirty="0">
                <a:solidFill>
                  <a:srgbClr val="FFFFFF"/>
                </a:solidFill>
                <a:latin typeface="Raleway" pitchFamily="2" charset="0"/>
              </a:rPr>
              <a:t>Risk Outside the Home Tactical Group Meetings</a:t>
            </a:r>
            <a:br>
              <a:rPr lang="en-GB" dirty="0">
                <a:solidFill>
                  <a:srgbClr val="FFFFFF"/>
                </a:solidFill>
                <a:latin typeface="Raleway" pitchFamily="2" charset="0"/>
              </a:rPr>
            </a:br>
            <a:r>
              <a:rPr lang="en-GB" dirty="0">
                <a:solidFill>
                  <a:srgbClr val="FFFFFF"/>
                </a:solidFill>
                <a:latin typeface="Raleway" pitchFamily="2" charset="0"/>
              </a:rPr>
              <a:t>(RTG)</a:t>
            </a:r>
          </a:p>
        </p:txBody>
      </p:sp>
      <p:sp>
        <p:nvSpPr>
          <p:cNvPr id="21" name="Arc 20">
            <a:extLst>
              <a:ext uri="{FF2B5EF4-FFF2-40B4-BE49-F238E27FC236}">
                <a16:creationId xmlns:a16="http://schemas.microsoft.com/office/drawing/2014/main" id="{011D4CF2-1747-4EFB-886A-9D05E9A50A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4ED83A6-A5D8-07B2-A6C2-BB641CC50552}"/>
              </a:ext>
            </a:extLst>
          </p:cNvPr>
          <p:cNvSpPr>
            <a:spLocks noGrp="1"/>
          </p:cNvSpPr>
          <p:nvPr>
            <p:ph idx="1"/>
          </p:nvPr>
        </p:nvSpPr>
        <p:spPr>
          <a:xfrm>
            <a:off x="4447308" y="591344"/>
            <a:ext cx="6906491" cy="5585619"/>
          </a:xfrm>
        </p:spPr>
        <p:txBody>
          <a:bodyPr anchor="ctr">
            <a:normAutofit/>
          </a:bodyPr>
          <a:lstStyle/>
          <a:p>
            <a:pPr marL="0" indent="0">
              <a:buNone/>
            </a:pPr>
            <a:r>
              <a:rPr lang="en-GB" sz="2000" dirty="0">
                <a:latin typeface="Raleway" pitchFamily="2" charset="0"/>
              </a:rPr>
              <a:t>From October 2025 PIMMs (Partnership Intelligence Management Meetings) will be replaced by the RTG..  These meetings will be held fortnightly and form part of the response to Risk Outside the Home for children in South Gloucestershire.  </a:t>
            </a:r>
          </a:p>
          <a:p>
            <a:pPr marL="0" indent="0">
              <a:buNone/>
            </a:pPr>
            <a:r>
              <a:rPr lang="en-GB" sz="2000" dirty="0">
                <a:latin typeface="Raleway" pitchFamily="2" charset="0"/>
              </a:rPr>
              <a:t>The meetings will use a VOLT (Victim, Offender, Location, Theme) model.  The primary purpose of these meetings is to consider new or emerging concerns so that early intervention and disruption is put in place to protect children and spaces/places of concern.</a:t>
            </a:r>
          </a:p>
        </p:txBody>
      </p:sp>
    </p:spTree>
    <p:extLst>
      <p:ext uri="{BB962C8B-B14F-4D97-AF65-F5344CB8AC3E}">
        <p14:creationId xmlns:p14="http://schemas.microsoft.com/office/powerpoint/2010/main" val="31995834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BC1E683-46D3-C2DB-4C9A-BC3AFE387948}"/>
            </a:ext>
          </a:extLst>
        </p:cNvPr>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1AE9ACEC-3C48-158D-F2C9-03D6404C8742}"/>
              </a:ext>
            </a:extLst>
          </p:cNvPr>
          <p:cNvSpPr>
            <a:spLocks noGrp="1"/>
          </p:cNvSpPr>
          <p:nvPr>
            <p:ph type="title"/>
          </p:nvPr>
        </p:nvSpPr>
        <p:spPr>
          <a:xfrm>
            <a:off x="838200" y="365125"/>
            <a:ext cx="10515600" cy="1325563"/>
          </a:xfrm>
        </p:spPr>
        <p:txBody>
          <a:bodyPr>
            <a:normAutofit/>
          </a:bodyPr>
          <a:lstStyle/>
          <a:p>
            <a:r>
              <a:rPr lang="en-GB" dirty="0">
                <a:latin typeface="Raleway" pitchFamily="2" charset="0"/>
              </a:rPr>
              <a:t>What is Unconscious Bias? </a:t>
            </a:r>
          </a:p>
        </p:txBody>
      </p:sp>
      <p:sp>
        <p:nvSpPr>
          <p:cNvPr id="32" name="Arc 3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Content Placeholder 2">
            <a:extLst>
              <a:ext uri="{FF2B5EF4-FFF2-40B4-BE49-F238E27FC236}">
                <a16:creationId xmlns:a16="http://schemas.microsoft.com/office/drawing/2014/main" id="{9FFE1F03-6519-9334-A43A-A29D5383EA1F}"/>
              </a:ext>
            </a:extLst>
          </p:cNvPr>
          <p:cNvSpPr>
            <a:spLocks noGrp="1"/>
          </p:cNvSpPr>
          <p:nvPr>
            <p:ph idx="1"/>
          </p:nvPr>
        </p:nvSpPr>
        <p:spPr>
          <a:xfrm>
            <a:off x="838200" y="1825625"/>
            <a:ext cx="10515600" cy="4351338"/>
          </a:xfrm>
        </p:spPr>
        <p:txBody>
          <a:bodyPr>
            <a:normAutofit/>
          </a:bodyPr>
          <a:lstStyle/>
          <a:p>
            <a:pPr marL="0" indent="0">
              <a:buNone/>
            </a:pPr>
            <a:r>
              <a:rPr lang="en-GB" dirty="0">
                <a:latin typeface="Raleway" pitchFamily="2" charset="0"/>
              </a:rPr>
              <a:t>Unconscious bias refers to automatic, mental shortcuts used to process information and make decisions quickly. </a:t>
            </a:r>
          </a:p>
          <a:p>
            <a:pPr marL="0" indent="0">
              <a:buNone/>
            </a:pPr>
            <a:r>
              <a:rPr lang="en-GB" dirty="0">
                <a:latin typeface="Raleway" pitchFamily="2" charset="0"/>
              </a:rPr>
              <a:t>These biases are shaped by our background, cultural environment, and personal experiences—and they can influence our behaviour without us realising it.</a:t>
            </a:r>
          </a:p>
        </p:txBody>
      </p:sp>
    </p:spTree>
    <p:extLst>
      <p:ext uri="{BB962C8B-B14F-4D97-AF65-F5344CB8AC3E}">
        <p14:creationId xmlns:p14="http://schemas.microsoft.com/office/powerpoint/2010/main" val="36800020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5C228D4-260E-9B55-90C8-31E39A279E7E}"/>
            </a:ext>
          </a:extLst>
        </p:cNvPr>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22996B97-6CA3-78EE-06E6-4B02B394B8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0FA2E06C-D509-9D7F-BF21-E28D17986A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153ECD9F-B00A-45EA-A637-24EC7A3F3EC1}"/>
              </a:ext>
            </a:extLst>
          </p:cNvPr>
          <p:cNvSpPr>
            <a:spLocks noGrp="1"/>
          </p:cNvSpPr>
          <p:nvPr>
            <p:ph type="title"/>
          </p:nvPr>
        </p:nvSpPr>
        <p:spPr>
          <a:xfrm>
            <a:off x="838200" y="365125"/>
            <a:ext cx="10515600" cy="1325563"/>
          </a:xfrm>
        </p:spPr>
        <p:txBody>
          <a:bodyPr>
            <a:normAutofit/>
          </a:bodyPr>
          <a:lstStyle/>
          <a:p>
            <a:r>
              <a:rPr lang="en-GB" dirty="0">
                <a:latin typeface="Raleway" pitchFamily="2" charset="0"/>
              </a:rPr>
              <a:t>Unconscious Bias </a:t>
            </a:r>
          </a:p>
        </p:txBody>
      </p:sp>
      <p:sp>
        <p:nvSpPr>
          <p:cNvPr id="32" name="Arc 31">
            <a:extLst>
              <a:ext uri="{FF2B5EF4-FFF2-40B4-BE49-F238E27FC236}">
                <a16:creationId xmlns:a16="http://schemas.microsoft.com/office/drawing/2014/main" id="{BDDBA7DC-6FBC-8D1C-F3A4-96541AD059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Content Placeholder 2">
            <a:extLst>
              <a:ext uri="{FF2B5EF4-FFF2-40B4-BE49-F238E27FC236}">
                <a16:creationId xmlns:a16="http://schemas.microsoft.com/office/drawing/2014/main" id="{A79545C2-A96D-8266-749F-3AA55C1C43B6}"/>
              </a:ext>
            </a:extLst>
          </p:cNvPr>
          <p:cNvSpPr>
            <a:spLocks noGrp="1"/>
          </p:cNvSpPr>
          <p:nvPr>
            <p:ph idx="1"/>
          </p:nvPr>
        </p:nvSpPr>
        <p:spPr>
          <a:xfrm>
            <a:off x="838200" y="1825625"/>
            <a:ext cx="10515600" cy="4351338"/>
          </a:xfrm>
        </p:spPr>
        <p:txBody>
          <a:bodyPr>
            <a:normAutofit/>
          </a:bodyPr>
          <a:lstStyle/>
          <a:p>
            <a:pPr marL="0" indent="0">
              <a:buNone/>
            </a:pPr>
            <a:r>
              <a:rPr lang="en-GB" dirty="0">
                <a:latin typeface="Raleway" pitchFamily="2" charset="0"/>
              </a:rPr>
              <a:t>Why does it matter in schools? </a:t>
            </a:r>
          </a:p>
          <a:p>
            <a:r>
              <a:rPr lang="en-GB" dirty="0">
                <a:latin typeface="Raleway" pitchFamily="2" charset="0"/>
              </a:rPr>
              <a:t>Affects how we interact with students, colleagues, and families</a:t>
            </a:r>
          </a:p>
          <a:p>
            <a:r>
              <a:rPr lang="en-GB" dirty="0">
                <a:latin typeface="Raleway" pitchFamily="2" charset="0"/>
              </a:rPr>
              <a:t>Can influence expectations, discipline, and opportunities</a:t>
            </a:r>
          </a:p>
          <a:p>
            <a:r>
              <a:rPr lang="en-GB" dirty="0">
                <a:latin typeface="Raleway" pitchFamily="2" charset="0"/>
              </a:rPr>
              <a:t>May unintentionally reinforce inequities in the classroom</a:t>
            </a:r>
          </a:p>
          <a:p>
            <a:endParaRPr lang="en-GB" dirty="0">
              <a:latin typeface="Raleway" pitchFamily="2" charset="0"/>
            </a:endParaRPr>
          </a:p>
          <a:p>
            <a:pPr marL="0" indent="0">
              <a:buNone/>
            </a:pPr>
            <a:r>
              <a:rPr lang="en-GB" b="1" dirty="0">
                <a:latin typeface="Raleway" pitchFamily="2" charset="0"/>
              </a:rPr>
              <a:t>Take a few minutes to think of some examples …</a:t>
            </a:r>
          </a:p>
        </p:txBody>
      </p:sp>
    </p:spTree>
    <p:extLst>
      <p:ext uri="{BB962C8B-B14F-4D97-AF65-F5344CB8AC3E}">
        <p14:creationId xmlns:p14="http://schemas.microsoft.com/office/powerpoint/2010/main" val="36739074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93B1D86-519D-92F9-F153-AC86BA87C6F6}"/>
            </a:ext>
          </a:extLst>
        </p:cNvPr>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7FCAE687-1BA4-96B8-0AB1-166E5AC29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1856EFB7-0858-BE35-4F8B-9531CA8134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6F2CB003-144D-E744-FA3E-5D6FF5A14E13}"/>
              </a:ext>
            </a:extLst>
          </p:cNvPr>
          <p:cNvSpPr>
            <a:spLocks noGrp="1"/>
          </p:cNvSpPr>
          <p:nvPr>
            <p:ph type="title"/>
          </p:nvPr>
        </p:nvSpPr>
        <p:spPr>
          <a:xfrm>
            <a:off x="838200" y="365125"/>
            <a:ext cx="10515600" cy="1325563"/>
          </a:xfrm>
        </p:spPr>
        <p:txBody>
          <a:bodyPr>
            <a:normAutofit/>
          </a:bodyPr>
          <a:lstStyle/>
          <a:p>
            <a:r>
              <a:rPr lang="en-GB" dirty="0">
                <a:latin typeface="Raleway" pitchFamily="2" charset="0"/>
              </a:rPr>
              <a:t>Unconscious Bias </a:t>
            </a:r>
          </a:p>
        </p:txBody>
      </p:sp>
      <p:sp>
        <p:nvSpPr>
          <p:cNvPr id="32" name="Arc 31">
            <a:extLst>
              <a:ext uri="{FF2B5EF4-FFF2-40B4-BE49-F238E27FC236}">
                <a16:creationId xmlns:a16="http://schemas.microsoft.com/office/drawing/2014/main" id="{659F856C-C42B-2C1E-4735-88808823B8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Content Placeholder 2">
            <a:extLst>
              <a:ext uri="{FF2B5EF4-FFF2-40B4-BE49-F238E27FC236}">
                <a16:creationId xmlns:a16="http://schemas.microsoft.com/office/drawing/2014/main" id="{DCBCF11C-54D6-BFB8-8FBF-E591D82F1138}"/>
              </a:ext>
            </a:extLst>
          </p:cNvPr>
          <p:cNvSpPr>
            <a:spLocks noGrp="1"/>
          </p:cNvSpPr>
          <p:nvPr>
            <p:ph idx="1"/>
          </p:nvPr>
        </p:nvSpPr>
        <p:spPr>
          <a:xfrm>
            <a:off x="838200" y="1825625"/>
            <a:ext cx="10515600" cy="4351338"/>
          </a:xfrm>
        </p:spPr>
        <p:txBody>
          <a:bodyPr>
            <a:normAutofit fontScale="85000" lnSpcReduction="10000"/>
          </a:bodyPr>
          <a:lstStyle/>
          <a:p>
            <a:pPr marL="0" indent="0">
              <a:buNone/>
            </a:pPr>
            <a:r>
              <a:rPr lang="en-GB" dirty="0">
                <a:latin typeface="Raleway" pitchFamily="2" charset="0"/>
              </a:rPr>
              <a:t>What can we do?</a:t>
            </a:r>
          </a:p>
          <a:p>
            <a:pPr marL="0" indent="0">
              <a:buNone/>
            </a:pPr>
            <a:endParaRPr lang="en-GB" b="1" dirty="0">
              <a:latin typeface="Raleway" pitchFamily="2" charset="0"/>
            </a:endParaRPr>
          </a:p>
          <a:p>
            <a:r>
              <a:rPr lang="en-GB" dirty="0">
                <a:latin typeface="Raleway" pitchFamily="2" charset="0"/>
              </a:rPr>
              <a:t>Reflect on personal biases and assumptions</a:t>
            </a:r>
          </a:p>
          <a:p>
            <a:r>
              <a:rPr lang="en-GB" dirty="0">
                <a:latin typeface="Raleway" pitchFamily="2" charset="0"/>
              </a:rPr>
              <a:t>Use inclusive language and practices</a:t>
            </a:r>
          </a:p>
          <a:p>
            <a:r>
              <a:rPr lang="en-GB" dirty="0">
                <a:latin typeface="Raleway" pitchFamily="2" charset="0"/>
              </a:rPr>
              <a:t>Diversify teaching materials and perspectives</a:t>
            </a:r>
          </a:p>
          <a:p>
            <a:r>
              <a:rPr lang="en-GB" dirty="0">
                <a:latin typeface="Raleway" pitchFamily="2" charset="0"/>
              </a:rPr>
              <a:t>Engage in ongoing professional development</a:t>
            </a:r>
          </a:p>
          <a:p>
            <a:r>
              <a:rPr lang="en-GB" dirty="0">
                <a:latin typeface="Raleway" pitchFamily="2" charset="0"/>
              </a:rPr>
              <a:t>Create safe spaces for dialogue and feedback</a:t>
            </a:r>
          </a:p>
          <a:p>
            <a:endParaRPr lang="en-GB" dirty="0">
              <a:latin typeface="Raleway" pitchFamily="2" charset="0"/>
            </a:endParaRPr>
          </a:p>
          <a:p>
            <a:pPr marL="0" indent="0">
              <a:buNone/>
            </a:pPr>
            <a:r>
              <a:rPr lang="en-GB" b="1" dirty="0">
                <a:latin typeface="Raleway" pitchFamily="2" charset="0"/>
              </a:rPr>
              <a:t>Remember – unconscious bias is not a personal failing – it is a human tendency. Recognising and addressing it helps us create a more equitable, inclusive and supportive learning environment for all </a:t>
            </a:r>
          </a:p>
        </p:txBody>
      </p:sp>
    </p:spTree>
    <p:extLst>
      <p:ext uri="{BB962C8B-B14F-4D97-AF65-F5344CB8AC3E}">
        <p14:creationId xmlns:p14="http://schemas.microsoft.com/office/powerpoint/2010/main" val="19929158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86834" y="591344"/>
            <a:ext cx="3200400" cy="5585619"/>
          </a:xfrm>
        </p:spPr>
        <p:txBody>
          <a:bodyPr>
            <a:normAutofit/>
          </a:bodyPr>
          <a:lstStyle/>
          <a:p>
            <a:r>
              <a:rPr lang="en-GB">
                <a:solidFill>
                  <a:srgbClr val="FFFFFF"/>
                </a:solidFill>
              </a:rPr>
              <a:t>Operation Encompass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p:cNvSpPr>
            <a:spLocks noGrp="1"/>
          </p:cNvSpPr>
          <p:nvPr>
            <p:ph idx="1"/>
          </p:nvPr>
        </p:nvSpPr>
        <p:spPr>
          <a:xfrm>
            <a:off x="4447308" y="591344"/>
            <a:ext cx="6906491" cy="5585619"/>
          </a:xfrm>
        </p:spPr>
        <p:txBody>
          <a:bodyPr anchor="ctr">
            <a:normAutofit/>
          </a:bodyPr>
          <a:lstStyle/>
          <a:p>
            <a:pPr marL="0" indent="0">
              <a:buNone/>
            </a:pPr>
            <a:r>
              <a:rPr lang="en-GB" sz="2200" dirty="0">
                <a:latin typeface="Raleway" pitchFamily="2" charset="0"/>
              </a:rPr>
              <a:t>Operation Encompass: Supporting Children Affected by Domestic Abuse</a:t>
            </a:r>
          </a:p>
          <a:p>
            <a:endParaRPr lang="en-GB" sz="2200" dirty="0">
              <a:latin typeface="Raleway" pitchFamily="2" charset="0"/>
            </a:endParaRPr>
          </a:p>
          <a:p>
            <a:pPr marL="0" indent="0">
              <a:buNone/>
            </a:pPr>
            <a:r>
              <a:rPr lang="en-GB" sz="2200" b="1" dirty="0">
                <a:latin typeface="Raleway" pitchFamily="2" charset="0"/>
              </a:rPr>
              <a:t>What is Operation Encompass?</a:t>
            </a:r>
          </a:p>
          <a:p>
            <a:pPr marL="0" indent="0">
              <a:buNone/>
            </a:pPr>
            <a:r>
              <a:rPr lang="en-GB" sz="2200" dirty="0">
                <a:latin typeface="Raleway" pitchFamily="2" charset="0"/>
              </a:rPr>
              <a:t>A national initiative that ensures schools are informed by 9am on the next school day when a child has been exposed to domestic abuse.</a:t>
            </a:r>
          </a:p>
          <a:p>
            <a:endParaRPr lang="en-GB" sz="2200" dirty="0">
              <a:latin typeface="Raleway" pitchFamily="2" charset="0"/>
            </a:endParaRPr>
          </a:p>
          <a:p>
            <a:pPr marL="0" indent="0">
              <a:buNone/>
            </a:pPr>
            <a:r>
              <a:rPr lang="en-GB" sz="2200" b="1" dirty="0">
                <a:latin typeface="Raleway" pitchFamily="2" charset="0"/>
              </a:rPr>
              <a:t>How It Works:</a:t>
            </a:r>
          </a:p>
          <a:p>
            <a:r>
              <a:rPr lang="en-GB" sz="2200" dirty="0">
                <a:latin typeface="Raleway" pitchFamily="2" charset="0"/>
              </a:rPr>
              <a:t>Police attend a domestic abuse incident.</a:t>
            </a:r>
          </a:p>
          <a:p>
            <a:r>
              <a:rPr lang="en-GB" sz="2200" dirty="0">
                <a:latin typeface="Raleway" pitchFamily="2" charset="0"/>
              </a:rPr>
              <a:t>If a child is present or linked to the household, the police notify the school’s DSL via a secure system.</a:t>
            </a:r>
          </a:p>
          <a:p>
            <a:pPr marL="0" indent="0">
              <a:buNone/>
            </a:pPr>
            <a:endParaRPr lang="en-GB" sz="2200" dirty="0">
              <a:latin typeface="Raleway" pitchFamily="2" charset="0"/>
            </a:endParaRPr>
          </a:p>
          <a:p>
            <a:pPr marL="0" indent="0">
              <a:buNone/>
            </a:pPr>
            <a:r>
              <a:rPr lang="en-GB" sz="2200" dirty="0">
                <a:latin typeface="Raleway" pitchFamily="2" charset="0"/>
              </a:rPr>
              <a:t>This enables immediate support for the child.</a:t>
            </a:r>
          </a:p>
          <a:p>
            <a:endParaRPr lang="en-GB" sz="2200" dirty="0">
              <a:latin typeface="Raleway" pitchFamily="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a:spLocks noChangeArrowheads="1"/>
          </p:cNvSpPr>
          <p:nvPr/>
        </p:nvSpPr>
        <p:spPr bwMode="auto">
          <a:xfrm>
            <a:off x="630936" y="639520"/>
            <a:ext cx="3429000" cy="171907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b">
            <a:norm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defTabSz="914400">
              <a:lnSpc>
                <a:spcPct val="90000"/>
              </a:lnSpc>
              <a:spcBef>
                <a:spcPct val="0"/>
              </a:spcBef>
              <a:spcAft>
                <a:spcPts val="600"/>
              </a:spcAft>
            </a:pPr>
            <a:r>
              <a:rPr lang="en-US" sz="2600" kern="1200" dirty="0">
                <a:solidFill>
                  <a:schemeClr val="tx1"/>
                </a:solidFill>
                <a:latin typeface="Raleway" pitchFamily="2" charset="0"/>
                <a:ea typeface="+mj-ea"/>
                <a:cs typeface="+mj-cs"/>
              </a:rPr>
              <a:t>TRAINING AGREEMENT </a:t>
            </a:r>
          </a:p>
          <a:p>
            <a:pPr defTabSz="914400">
              <a:lnSpc>
                <a:spcPct val="90000"/>
              </a:lnSpc>
              <a:spcBef>
                <a:spcPct val="0"/>
              </a:spcBef>
              <a:spcAft>
                <a:spcPts val="600"/>
              </a:spcAft>
            </a:pPr>
            <a:r>
              <a:rPr lang="en-US" sz="2600" kern="1200" dirty="0">
                <a:solidFill>
                  <a:schemeClr val="tx1"/>
                </a:solidFill>
                <a:latin typeface="Raleway" pitchFamily="2" charset="0"/>
                <a:ea typeface="+mj-ea"/>
                <a:cs typeface="+mj-cs"/>
              </a:rPr>
              <a:t>&amp; </a:t>
            </a:r>
          </a:p>
          <a:p>
            <a:pPr defTabSz="914400">
              <a:lnSpc>
                <a:spcPct val="90000"/>
              </a:lnSpc>
              <a:spcBef>
                <a:spcPct val="0"/>
              </a:spcBef>
              <a:spcAft>
                <a:spcPts val="600"/>
              </a:spcAft>
            </a:pPr>
            <a:r>
              <a:rPr lang="en-US" sz="2600" kern="1200" dirty="0">
                <a:solidFill>
                  <a:schemeClr val="tx1"/>
                </a:solidFill>
                <a:latin typeface="Raleway" pitchFamily="2" charset="0"/>
                <a:ea typeface="+mj-ea"/>
                <a:cs typeface="+mj-cs"/>
              </a:rPr>
              <a:t>SELF CARE</a:t>
            </a:r>
          </a:p>
        </p:txBody>
      </p:sp>
      <p:sp>
        <p:nvSpPr>
          <p:cNvPr id="28"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arallelogram 3"/>
          <p:cNvSpPr/>
          <p:nvPr/>
        </p:nvSpPr>
        <p:spPr>
          <a:xfrm>
            <a:off x="7937777" y="1392615"/>
            <a:ext cx="3620239" cy="4072769"/>
          </a:xfrm>
          <a:prstGeom prst="parallelogram">
            <a:avLst/>
          </a:prstGeom>
          <a:blipFill dpi="0" rotWithShape="1">
            <a:blip r:embed="rId3"/>
            <a:srcRect/>
            <a:stretch>
              <a:fillRect l="-8000" t="-16000" b="-1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7"/>
          <p:cNvSpPr>
            <a:spLocks noChangeArrowheads="1"/>
          </p:cNvSpPr>
          <p:nvPr/>
        </p:nvSpPr>
        <p:spPr bwMode="auto">
          <a:xfrm>
            <a:off x="4059936" y="1225689"/>
            <a:ext cx="3243857" cy="464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marL="285750" indent="-285750" defTabSz="269748">
              <a:spcAft>
                <a:spcPts val="600"/>
              </a:spcAft>
              <a:buFont typeface="Wingdings" panose="05000000000000000000" pitchFamily="2" charset="2"/>
              <a:buChar char="v"/>
            </a:pPr>
            <a:r>
              <a:rPr lang="en-GB" sz="1600" kern="1200" dirty="0">
                <a:solidFill>
                  <a:schemeClr val="tx1"/>
                </a:solidFill>
                <a:latin typeface="Raleway" pitchFamily="2" charset="0"/>
                <a:ea typeface="+mn-ea"/>
                <a:cs typeface="+mn-cs"/>
              </a:rPr>
              <a:t>Safeguarding training can be a distressing and sensitive </a:t>
            </a:r>
            <a:r>
              <a:rPr lang="en-GB" sz="1600" dirty="0">
                <a:latin typeface="Raleway" pitchFamily="2" charset="0"/>
              </a:rPr>
              <a:t>topic</a:t>
            </a:r>
            <a:r>
              <a:rPr lang="en-GB" sz="1600" kern="1200" dirty="0">
                <a:solidFill>
                  <a:schemeClr val="tx1"/>
                </a:solidFill>
                <a:latin typeface="Raleway" pitchFamily="2" charset="0"/>
                <a:ea typeface="+mn-ea"/>
                <a:cs typeface="+mn-cs"/>
              </a:rPr>
              <a:t>. Please ensure that you look after yourself and colleagues if you are affected by the training.</a:t>
            </a:r>
          </a:p>
          <a:p>
            <a:pPr marL="285750" indent="-285750" defTabSz="269748">
              <a:spcAft>
                <a:spcPts val="600"/>
              </a:spcAft>
              <a:buFont typeface="Wingdings" panose="05000000000000000000" pitchFamily="2" charset="2"/>
              <a:buChar char="v"/>
            </a:pPr>
            <a:endParaRPr lang="en-GB" sz="1600" kern="1200" dirty="0">
              <a:solidFill>
                <a:schemeClr val="tx1"/>
              </a:solidFill>
              <a:latin typeface="Raleway" pitchFamily="2" charset="0"/>
              <a:ea typeface="+mn-ea"/>
              <a:cs typeface="+mn-cs"/>
            </a:endParaRPr>
          </a:p>
          <a:p>
            <a:pPr marL="285750" indent="-285750" defTabSz="269748">
              <a:spcAft>
                <a:spcPts val="600"/>
              </a:spcAft>
              <a:buFont typeface="Wingdings" panose="05000000000000000000" pitchFamily="2" charset="2"/>
              <a:buChar char="v"/>
            </a:pPr>
            <a:r>
              <a:rPr lang="en-GB" sz="1600" kern="1200" dirty="0">
                <a:solidFill>
                  <a:schemeClr val="tx1"/>
                </a:solidFill>
                <a:latin typeface="Raleway" pitchFamily="2" charset="0"/>
                <a:ea typeface="+mn-ea"/>
                <a:cs typeface="+mn-cs"/>
              </a:rPr>
              <a:t>Confidentiality.</a:t>
            </a:r>
          </a:p>
          <a:p>
            <a:pPr marL="285750" indent="-285750" defTabSz="269748">
              <a:spcAft>
                <a:spcPts val="600"/>
              </a:spcAft>
              <a:buFont typeface="Wingdings" panose="05000000000000000000" pitchFamily="2" charset="2"/>
              <a:buChar char="v"/>
            </a:pPr>
            <a:endParaRPr lang="en-GB" sz="1600" kern="1200" dirty="0">
              <a:solidFill>
                <a:schemeClr val="tx1"/>
              </a:solidFill>
              <a:latin typeface="Raleway" pitchFamily="2" charset="0"/>
              <a:ea typeface="+mn-ea"/>
              <a:cs typeface="+mn-cs"/>
            </a:endParaRPr>
          </a:p>
          <a:p>
            <a:pPr marL="285750" indent="-285750" defTabSz="269748">
              <a:spcAft>
                <a:spcPts val="600"/>
              </a:spcAft>
              <a:buFont typeface="Wingdings" panose="05000000000000000000" pitchFamily="2" charset="2"/>
              <a:buChar char="v"/>
            </a:pPr>
            <a:r>
              <a:rPr lang="en-GB" sz="1600" kern="1200" dirty="0">
                <a:solidFill>
                  <a:schemeClr val="tx1"/>
                </a:solidFill>
                <a:latin typeface="Raleway" pitchFamily="2" charset="0"/>
                <a:ea typeface="+mn-ea"/>
                <a:cs typeface="+mn-cs"/>
              </a:rPr>
              <a:t>Respect each other’s views. </a:t>
            </a:r>
          </a:p>
          <a:p>
            <a:pPr marL="285750" indent="-285750" defTabSz="269748">
              <a:spcAft>
                <a:spcPts val="600"/>
              </a:spcAft>
              <a:buFont typeface="Wingdings" panose="05000000000000000000" pitchFamily="2" charset="2"/>
              <a:buChar char="v"/>
            </a:pPr>
            <a:endParaRPr lang="en-GB" sz="1600" kern="1200" dirty="0">
              <a:solidFill>
                <a:schemeClr val="tx1"/>
              </a:solidFill>
              <a:latin typeface="Raleway" pitchFamily="2" charset="0"/>
              <a:ea typeface="+mn-ea"/>
              <a:cs typeface="+mn-cs"/>
            </a:endParaRPr>
          </a:p>
          <a:p>
            <a:pPr marL="285750" indent="-285750" defTabSz="269748">
              <a:spcAft>
                <a:spcPts val="600"/>
              </a:spcAft>
              <a:buFont typeface="Wingdings" panose="05000000000000000000" pitchFamily="2" charset="2"/>
              <a:buChar char="v"/>
            </a:pPr>
            <a:r>
              <a:rPr lang="en-GB" sz="1600" kern="1200" dirty="0">
                <a:solidFill>
                  <a:schemeClr val="tx1"/>
                </a:solidFill>
                <a:latin typeface="Raleway" pitchFamily="2" charset="0"/>
                <a:ea typeface="+mn-ea"/>
                <a:cs typeface="+mn-cs"/>
              </a:rPr>
              <a:t>Please switch your phones to silent. </a:t>
            </a:r>
          </a:p>
          <a:p>
            <a:pPr marL="285750" indent="-285750" defTabSz="269748">
              <a:spcAft>
                <a:spcPts val="600"/>
              </a:spcAft>
              <a:buFont typeface="Wingdings" panose="05000000000000000000" pitchFamily="2" charset="2"/>
              <a:buChar char="v"/>
            </a:pPr>
            <a:endParaRPr lang="en-GB" sz="1600" kern="1200" dirty="0">
              <a:solidFill>
                <a:schemeClr val="tx1"/>
              </a:solidFill>
              <a:latin typeface="Raleway" pitchFamily="2" charset="0"/>
              <a:ea typeface="+mn-ea"/>
              <a:cs typeface="+mn-cs"/>
            </a:endParaRPr>
          </a:p>
          <a:p>
            <a:pPr marL="285750" indent="-285750" defTabSz="269748">
              <a:spcAft>
                <a:spcPts val="600"/>
              </a:spcAft>
              <a:buFont typeface="Wingdings" panose="05000000000000000000" pitchFamily="2" charset="2"/>
              <a:buChar char="v"/>
            </a:pPr>
            <a:r>
              <a:rPr lang="en-GB" sz="1600" kern="1200" dirty="0">
                <a:solidFill>
                  <a:schemeClr val="tx1"/>
                </a:solidFill>
                <a:latin typeface="Raleway" pitchFamily="2" charset="0"/>
                <a:ea typeface="+mn-ea"/>
                <a:cs typeface="+mn-cs"/>
              </a:rPr>
              <a:t>Please ask questions – no question is a silly one!</a:t>
            </a:r>
            <a:endParaRPr lang="en-GB" sz="1600" dirty="0">
              <a:latin typeface="Raleway" pitchFamily="2" charset="0"/>
            </a:endParaRPr>
          </a:p>
        </p:txBody>
      </p:sp>
    </p:spTree>
    <p:extLst>
      <p:ext uri="{BB962C8B-B14F-4D97-AF65-F5344CB8AC3E}">
        <p14:creationId xmlns:p14="http://schemas.microsoft.com/office/powerpoint/2010/main" val="36156257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AD22A8E-8CD8-697D-08FE-CB1A120B50CD}"/>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50B24C3-75C4-018E-C8FB-D49D06994138}"/>
              </a:ext>
            </a:extLst>
          </p:cNvPr>
          <p:cNvSpPr>
            <a:spLocks noGrp="1"/>
          </p:cNvSpPr>
          <p:nvPr>
            <p:ph type="title"/>
          </p:nvPr>
        </p:nvSpPr>
        <p:spPr>
          <a:xfrm>
            <a:off x="686834" y="591344"/>
            <a:ext cx="3200400" cy="5585619"/>
          </a:xfrm>
        </p:spPr>
        <p:txBody>
          <a:bodyPr>
            <a:normAutofit/>
          </a:bodyPr>
          <a:lstStyle/>
          <a:p>
            <a:r>
              <a:rPr lang="en-GB">
                <a:solidFill>
                  <a:srgbClr val="FFFFFF"/>
                </a:solidFill>
              </a:rPr>
              <a:t>Operation Encompass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2BF24F99-7841-209F-8C4E-AA0E44BBE014}"/>
              </a:ext>
            </a:extLst>
          </p:cNvPr>
          <p:cNvSpPr>
            <a:spLocks noGrp="1"/>
          </p:cNvSpPr>
          <p:nvPr>
            <p:ph idx="1"/>
          </p:nvPr>
        </p:nvSpPr>
        <p:spPr>
          <a:xfrm>
            <a:off x="4447308" y="591344"/>
            <a:ext cx="6906491" cy="5585619"/>
          </a:xfrm>
        </p:spPr>
        <p:txBody>
          <a:bodyPr anchor="ctr">
            <a:normAutofit/>
          </a:bodyPr>
          <a:lstStyle/>
          <a:p>
            <a:pPr marL="0" indent="0">
              <a:buNone/>
            </a:pPr>
            <a:r>
              <a:rPr lang="en-GB" sz="2000" b="1" dirty="0">
                <a:latin typeface="Raleway" pitchFamily="2" charset="0"/>
              </a:rPr>
              <a:t>Why It Matters:</a:t>
            </a:r>
          </a:p>
          <a:p>
            <a:r>
              <a:rPr lang="en-GB" sz="2000" dirty="0">
                <a:latin typeface="Raleway" pitchFamily="2" charset="0"/>
              </a:rPr>
              <a:t>Children may arrive at school distressed or withdrawn.</a:t>
            </a:r>
          </a:p>
          <a:p>
            <a:r>
              <a:rPr lang="en-GB" sz="2000" dirty="0">
                <a:latin typeface="Raleway" pitchFamily="2" charset="0"/>
              </a:rPr>
              <a:t>Early awareness allows for emotional support and safeguarding.</a:t>
            </a:r>
          </a:p>
          <a:p>
            <a:endParaRPr lang="en-GB" sz="2000" dirty="0">
              <a:latin typeface="Raleway" pitchFamily="2" charset="0"/>
            </a:endParaRPr>
          </a:p>
          <a:p>
            <a:pPr marL="0" indent="0">
              <a:buNone/>
            </a:pPr>
            <a:endParaRPr lang="en-GB" sz="2000" dirty="0">
              <a:latin typeface="Raleway" pitchFamily="2" charset="0"/>
            </a:endParaRPr>
          </a:p>
          <a:p>
            <a:pPr marL="0" indent="0">
              <a:buNone/>
            </a:pPr>
            <a:r>
              <a:rPr lang="en-GB" sz="2000" dirty="0">
                <a:latin typeface="Raleway" pitchFamily="2" charset="0"/>
              </a:rPr>
              <a:t>In South Glos we are working closely with Avon and Somerset Police to ensure that a system is in place as soon as possible to allow the notification to go to schools by the next morning. </a:t>
            </a:r>
          </a:p>
          <a:p>
            <a:pPr marL="0" indent="0">
              <a:buNone/>
            </a:pPr>
            <a:r>
              <a:rPr lang="en-GB" sz="2000" dirty="0">
                <a:latin typeface="Raleway" pitchFamily="2" charset="0"/>
              </a:rPr>
              <a:t>To ensure that schools are ready to receive these notifications when it is up and running it is imperative for all DSL’s and safeguarding teams to attend the operation encompass training that is on their website. </a:t>
            </a:r>
            <a:endParaRPr sz="2000" dirty="0">
              <a:latin typeface="Raleway" pitchFamily="2" charset="0"/>
            </a:endParaRPr>
          </a:p>
        </p:txBody>
      </p:sp>
    </p:spTree>
    <p:extLst>
      <p:ext uri="{BB962C8B-B14F-4D97-AF65-F5344CB8AC3E}">
        <p14:creationId xmlns:p14="http://schemas.microsoft.com/office/powerpoint/2010/main" val="11029595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3DAD86CA-8235-409B-982B-5E7A033E23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9F234FBA-3501-47B4-AE0C-AA4AFBC8F6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51871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B5EF893B-0491-416E-9D33-BADE960079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551961"/>
            <a:ext cx="10999072" cy="5399950"/>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3F13A662-A631-D8A1-D8C8-F5AD11F41DCE}"/>
              </a:ext>
            </a:extLst>
          </p:cNvPr>
          <p:cNvPicPr>
            <a:picLocks noChangeAspect="1"/>
          </p:cNvPicPr>
          <p:nvPr/>
        </p:nvPicPr>
        <p:blipFill>
          <a:blip r:embed="rId3"/>
          <a:srcRect t="5341" b="23221"/>
          <a:stretch>
            <a:fillRect/>
          </a:stretch>
        </p:blipFill>
        <p:spPr>
          <a:xfrm>
            <a:off x="838200" y="754148"/>
            <a:ext cx="10515600" cy="4995575"/>
          </a:xfrm>
          <a:prstGeom prst="rect">
            <a:avLst/>
          </a:prstGeom>
        </p:spPr>
      </p:pic>
      <p:cxnSp>
        <p:nvCxnSpPr>
          <p:cNvPr id="20" name="Straight Connector 19">
            <a:extLst>
              <a:ext uri="{FF2B5EF4-FFF2-40B4-BE49-F238E27FC236}">
                <a16:creationId xmlns:a16="http://schemas.microsoft.com/office/drawing/2014/main" id="{469F4FF8-F8B0-4630-BA1B-0D8B324CD5F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96464" y="6329769"/>
            <a:ext cx="11000232" cy="0"/>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54055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92E215A-D28B-EEFB-A73A-6F56640DF066}"/>
            </a:ext>
          </a:extLst>
        </p:cNvPr>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Shape 73">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7A630CD-4708-4053-01CE-E04AF5407422}"/>
              </a:ext>
            </a:extLst>
          </p:cNvPr>
          <p:cNvSpPr>
            <a:spLocks noGrp="1"/>
          </p:cNvSpPr>
          <p:nvPr>
            <p:ph type="title"/>
          </p:nvPr>
        </p:nvSpPr>
        <p:spPr>
          <a:xfrm>
            <a:off x="686834" y="1153572"/>
            <a:ext cx="3200400" cy="4461163"/>
          </a:xfrm>
        </p:spPr>
        <p:txBody>
          <a:bodyPr>
            <a:normAutofit/>
          </a:bodyPr>
          <a:lstStyle/>
          <a:p>
            <a:r>
              <a:rPr lang="en-GB" sz="4100">
                <a:solidFill>
                  <a:srgbClr val="FFFFFF"/>
                </a:solidFill>
                <a:latin typeface="Raleway" pitchFamily="2" charset="0"/>
              </a:rPr>
              <a:t>Attendance </a:t>
            </a:r>
          </a:p>
        </p:txBody>
      </p:sp>
      <p:sp>
        <p:nvSpPr>
          <p:cNvPr id="76" name="Arc 75">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7" name="Content Placeholder 2">
            <a:extLst>
              <a:ext uri="{FF2B5EF4-FFF2-40B4-BE49-F238E27FC236}">
                <a16:creationId xmlns:a16="http://schemas.microsoft.com/office/drawing/2014/main" id="{9C1B3C76-A776-F6B0-44A0-F241D2362F17}"/>
              </a:ext>
            </a:extLst>
          </p:cNvPr>
          <p:cNvSpPr>
            <a:spLocks noGrp="1"/>
          </p:cNvSpPr>
          <p:nvPr>
            <p:ph idx="1"/>
          </p:nvPr>
        </p:nvSpPr>
        <p:spPr>
          <a:xfrm>
            <a:off x="4447308" y="591344"/>
            <a:ext cx="6906491" cy="5585619"/>
          </a:xfrm>
        </p:spPr>
        <p:txBody>
          <a:bodyPr anchor="ctr">
            <a:normAutofit/>
          </a:bodyPr>
          <a:lstStyle/>
          <a:p>
            <a:pPr marL="0" indent="0">
              <a:buNone/>
            </a:pPr>
            <a:r>
              <a:rPr lang="en-GB" sz="3200" dirty="0">
                <a:latin typeface="Raleway" pitchFamily="2" charset="0"/>
              </a:rPr>
              <a:t>Take a few minutes to discuss why attendance needs to be considered through a safeguarding lens …</a:t>
            </a:r>
          </a:p>
        </p:txBody>
      </p:sp>
    </p:spTree>
    <p:extLst>
      <p:ext uri="{BB962C8B-B14F-4D97-AF65-F5344CB8AC3E}">
        <p14:creationId xmlns:p14="http://schemas.microsoft.com/office/powerpoint/2010/main" val="31404396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65EDF3A-579B-4392-89AE-79728C221415}"/>
            </a:ext>
          </a:extLst>
        </p:cNvPr>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7B46ADAA-9AD3-F449-3AAA-7CAC4F98AC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Shape 73">
            <a:extLst>
              <a:ext uri="{FF2B5EF4-FFF2-40B4-BE49-F238E27FC236}">
                <a16:creationId xmlns:a16="http://schemas.microsoft.com/office/drawing/2014/main" id="{63618167-6463-78E0-B0DD-71C3D1AC10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34E4D12-ED82-1B74-B1AA-01159D615E20}"/>
              </a:ext>
            </a:extLst>
          </p:cNvPr>
          <p:cNvSpPr>
            <a:spLocks noGrp="1"/>
          </p:cNvSpPr>
          <p:nvPr>
            <p:ph type="title"/>
          </p:nvPr>
        </p:nvSpPr>
        <p:spPr>
          <a:xfrm>
            <a:off x="686834" y="1153572"/>
            <a:ext cx="3200400" cy="4461163"/>
          </a:xfrm>
        </p:spPr>
        <p:txBody>
          <a:bodyPr>
            <a:normAutofit/>
          </a:bodyPr>
          <a:lstStyle/>
          <a:p>
            <a:r>
              <a:rPr lang="en-GB" sz="4100">
                <a:solidFill>
                  <a:srgbClr val="FFFFFF"/>
                </a:solidFill>
                <a:latin typeface="Raleway" pitchFamily="2" charset="0"/>
              </a:rPr>
              <a:t>Attendance </a:t>
            </a:r>
          </a:p>
        </p:txBody>
      </p:sp>
      <p:sp>
        <p:nvSpPr>
          <p:cNvPr id="76" name="Arc 75">
            <a:extLst>
              <a:ext uri="{FF2B5EF4-FFF2-40B4-BE49-F238E27FC236}">
                <a16:creationId xmlns:a16="http://schemas.microsoft.com/office/drawing/2014/main" id="{50ABA847-95EC-BDD0-A4E6-1915A0236E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7" name="Content Placeholder 2">
            <a:extLst>
              <a:ext uri="{FF2B5EF4-FFF2-40B4-BE49-F238E27FC236}">
                <a16:creationId xmlns:a16="http://schemas.microsoft.com/office/drawing/2014/main" id="{5FCCF472-76B4-3C7C-8D99-A56CC3549B12}"/>
              </a:ext>
            </a:extLst>
          </p:cNvPr>
          <p:cNvSpPr>
            <a:spLocks noGrp="1"/>
          </p:cNvSpPr>
          <p:nvPr>
            <p:ph idx="1"/>
          </p:nvPr>
        </p:nvSpPr>
        <p:spPr>
          <a:xfrm>
            <a:off x="4447308" y="591344"/>
            <a:ext cx="6906491" cy="5585619"/>
          </a:xfrm>
        </p:spPr>
        <p:txBody>
          <a:bodyPr anchor="ctr">
            <a:normAutofit/>
          </a:bodyPr>
          <a:lstStyle/>
          <a:p>
            <a:r>
              <a:rPr lang="en-GB" sz="2400" dirty="0">
                <a:latin typeface="Raleway" pitchFamily="2" charset="0"/>
              </a:rPr>
              <a:t>EHCP Pupils: 6.8% severely absent, 12.6% overall absence</a:t>
            </a:r>
          </a:p>
          <a:p>
            <a:r>
              <a:rPr lang="en-GB" sz="2400" dirty="0">
                <a:latin typeface="Raleway" pitchFamily="2" charset="0"/>
              </a:rPr>
              <a:t>SEN Support: 4.4% severely absent, 37.6% persistently absent</a:t>
            </a:r>
          </a:p>
          <a:p>
            <a:r>
              <a:rPr lang="en-GB" sz="2400" dirty="0">
                <a:latin typeface="Raleway" pitchFamily="2" charset="0"/>
              </a:rPr>
              <a:t>CIN Pupils: 10.1% severely absent, 16.4% average absence</a:t>
            </a:r>
          </a:p>
          <a:p>
            <a:r>
              <a:rPr lang="en-GB" sz="2400" dirty="0">
                <a:latin typeface="Raleway" pitchFamily="2" charset="0"/>
              </a:rPr>
              <a:t>CP Plan Pupils: 14.8% severely absent, 26.4% in secondary schools</a:t>
            </a:r>
          </a:p>
          <a:p>
            <a:pPr marL="0" indent="0">
              <a:buNone/>
            </a:pPr>
            <a:endParaRPr lang="en-GB" sz="1800" dirty="0">
              <a:latin typeface="Raleway" pitchFamily="2" charset="0"/>
            </a:endParaRPr>
          </a:p>
        </p:txBody>
      </p:sp>
    </p:spTree>
    <p:extLst>
      <p:ext uri="{BB962C8B-B14F-4D97-AF65-F5344CB8AC3E}">
        <p14:creationId xmlns:p14="http://schemas.microsoft.com/office/powerpoint/2010/main" val="7013282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D79220B-3BCB-BDD4-DBC7-BC22BDBFF9E8}"/>
            </a:ext>
          </a:extLst>
        </p:cNvPr>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82ACB7FD-7A1B-365C-D46F-997BA4268E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Shape 73">
            <a:extLst>
              <a:ext uri="{FF2B5EF4-FFF2-40B4-BE49-F238E27FC236}">
                <a16:creationId xmlns:a16="http://schemas.microsoft.com/office/drawing/2014/main" id="{92F52809-9451-148C-E4FC-150DEF3E11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F5AA14-2873-19D7-1202-4F1A2B69ABB3}"/>
              </a:ext>
            </a:extLst>
          </p:cNvPr>
          <p:cNvSpPr>
            <a:spLocks noGrp="1"/>
          </p:cNvSpPr>
          <p:nvPr>
            <p:ph type="title"/>
          </p:nvPr>
        </p:nvSpPr>
        <p:spPr>
          <a:xfrm>
            <a:off x="686834" y="1153572"/>
            <a:ext cx="3200400" cy="4461163"/>
          </a:xfrm>
        </p:spPr>
        <p:txBody>
          <a:bodyPr>
            <a:normAutofit/>
          </a:bodyPr>
          <a:lstStyle/>
          <a:p>
            <a:r>
              <a:rPr lang="en-GB" sz="4100">
                <a:solidFill>
                  <a:srgbClr val="FFFFFF"/>
                </a:solidFill>
                <a:latin typeface="Raleway" pitchFamily="2" charset="0"/>
              </a:rPr>
              <a:t>Attendance </a:t>
            </a:r>
          </a:p>
        </p:txBody>
      </p:sp>
      <p:sp>
        <p:nvSpPr>
          <p:cNvPr id="76" name="Arc 75">
            <a:extLst>
              <a:ext uri="{FF2B5EF4-FFF2-40B4-BE49-F238E27FC236}">
                <a16:creationId xmlns:a16="http://schemas.microsoft.com/office/drawing/2014/main" id="{521AA8D1-3E9C-BD12-BBD3-C8D5361333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7" name="Content Placeholder 2">
            <a:extLst>
              <a:ext uri="{FF2B5EF4-FFF2-40B4-BE49-F238E27FC236}">
                <a16:creationId xmlns:a16="http://schemas.microsoft.com/office/drawing/2014/main" id="{C90FD8D2-2953-4871-AC11-EC17A600C3C0}"/>
              </a:ext>
            </a:extLst>
          </p:cNvPr>
          <p:cNvSpPr>
            <a:spLocks noGrp="1"/>
          </p:cNvSpPr>
          <p:nvPr>
            <p:ph idx="1"/>
          </p:nvPr>
        </p:nvSpPr>
        <p:spPr>
          <a:xfrm>
            <a:off x="4447308" y="591344"/>
            <a:ext cx="6906491" cy="5585619"/>
          </a:xfrm>
        </p:spPr>
        <p:txBody>
          <a:bodyPr anchor="ctr">
            <a:normAutofit/>
          </a:bodyPr>
          <a:lstStyle/>
          <a:p>
            <a:pPr marL="0" indent="0">
              <a:buNone/>
            </a:pPr>
            <a:r>
              <a:rPr lang="en-GB" b="1" dirty="0">
                <a:latin typeface="Raleway" pitchFamily="2" charset="0"/>
              </a:rPr>
              <a:t>What are some of the risk factors? </a:t>
            </a:r>
          </a:p>
          <a:p>
            <a:pPr marL="0" indent="0">
              <a:buNone/>
            </a:pPr>
            <a:endParaRPr lang="en-GB" dirty="0">
              <a:latin typeface="Raleway" pitchFamily="2" charset="0"/>
            </a:endParaRPr>
          </a:p>
          <a:p>
            <a:r>
              <a:rPr lang="en-GB" dirty="0">
                <a:latin typeface="Raleway" pitchFamily="2" charset="0"/>
              </a:rPr>
              <a:t>Poverty and deprivation</a:t>
            </a:r>
          </a:p>
          <a:p>
            <a:r>
              <a:rPr lang="en-GB" dirty="0">
                <a:latin typeface="Raleway" pitchFamily="2" charset="0"/>
              </a:rPr>
              <a:t>Mental health challenges</a:t>
            </a:r>
          </a:p>
          <a:p>
            <a:r>
              <a:rPr lang="en-GB" dirty="0">
                <a:latin typeface="Raleway" pitchFamily="2" charset="0"/>
              </a:rPr>
              <a:t>Caring responsibilities</a:t>
            </a:r>
          </a:p>
          <a:p>
            <a:r>
              <a:rPr lang="en-GB" dirty="0">
                <a:latin typeface="Raleway" pitchFamily="2" charset="0"/>
              </a:rPr>
              <a:t>Unmet SEND needs</a:t>
            </a:r>
          </a:p>
          <a:p>
            <a:r>
              <a:rPr lang="en-GB" dirty="0">
                <a:latin typeface="Raleway" pitchFamily="2" charset="0"/>
              </a:rPr>
              <a:t>Lack of early intervention</a:t>
            </a:r>
          </a:p>
          <a:p>
            <a:pPr marL="0" indent="0">
              <a:buNone/>
            </a:pPr>
            <a:endParaRPr lang="en-GB" sz="1800" dirty="0">
              <a:latin typeface="Raleway" pitchFamily="2" charset="0"/>
            </a:endParaRPr>
          </a:p>
        </p:txBody>
      </p:sp>
    </p:spTree>
    <p:extLst>
      <p:ext uri="{BB962C8B-B14F-4D97-AF65-F5344CB8AC3E}">
        <p14:creationId xmlns:p14="http://schemas.microsoft.com/office/powerpoint/2010/main" val="28305943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CF21C06-D2F5-D138-48F3-1409D440E8EA}"/>
            </a:ext>
          </a:extLst>
        </p:cNvPr>
        <p:cNvGrpSpPr/>
        <p:nvPr/>
      </p:nvGrpSpPr>
      <p:grpSpPr>
        <a:xfrm>
          <a:off x="0" y="0"/>
          <a:ext cx="0" cy="0"/>
          <a:chOff x="0" y="0"/>
          <a:chExt cx="0" cy="0"/>
        </a:xfrm>
      </p:grpSpPr>
      <p:sp useBgFill="1">
        <p:nvSpPr>
          <p:cNvPr id="52" name="Rectangle 51">
            <a:extLst>
              <a:ext uri="{FF2B5EF4-FFF2-40B4-BE49-F238E27FC236}">
                <a16:creationId xmlns:a16="http://schemas.microsoft.com/office/drawing/2014/main" id="{9DBC8166-481C-4473-95F5-9A5B9073B7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Shape 53">
            <a:extLst>
              <a:ext uri="{FF2B5EF4-FFF2-40B4-BE49-F238E27FC236}">
                <a16:creationId xmlns:a16="http://schemas.microsoft.com/office/drawing/2014/main" id="{A5A5CE6E-90AF-4D43-A014-1F9EC83EB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4512467" cy="6858000"/>
          </a:xfrm>
          <a:custGeom>
            <a:avLst/>
            <a:gdLst>
              <a:gd name="connsiteX0" fmla="*/ 0 w 4512467"/>
              <a:gd name="connsiteY0" fmla="*/ 0 h 6858000"/>
              <a:gd name="connsiteX1" fmla="*/ 2579526 w 4512467"/>
              <a:gd name="connsiteY1" fmla="*/ 0 h 6858000"/>
              <a:gd name="connsiteX2" fmla="*/ 2583267 w 4512467"/>
              <a:gd name="connsiteY2" fmla="*/ 2151 h 6858000"/>
              <a:gd name="connsiteX3" fmla="*/ 4512467 w 4512467"/>
              <a:gd name="connsiteY3" fmla="*/ 3429000 h 6858000"/>
              <a:gd name="connsiteX4" fmla="*/ 2583267 w 4512467"/>
              <a:gd name="connsiteY4" fmla="*/ 6855849 h 6858000"/>
              <a:gd name="connsiteX5" fmla="*/ 2579526 w 4512467"/>
              <a:gd name="connsiteY5" fmla="*/ 6858000 h 6858000"/>
              <a:gd name="connsiteX6" fmla="*/ 0 w 451246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12467" h="6858000">
                <a:moveTo>
                  <a:pt x="0" y="0"/>
                </a:moveTo>
                <a:lnTo>
                  <a:pt x="2579526" y="0"/>
                </a:lnTo>
                <a:lnTo>
                  <a:pt x="2583267" y="2151"/>
                </a:lnTo>
                <a:cubicBezTo>
                  <a:pt x="3739868" y="704919"/>
                  <a:pt x="4512467" y="1976735"/>
                  <a:pt x="4512467" y="3429000"/>
                </a:cubicBezTo>
                <a:cubicBezTo>
                  <a:pt x="4512467" y="4881266"/>
                  <a:pt x="3739868" y="6153081"/>
                  <a:pt x="2583267" y="6855849"/>
                </a:cubicBezTo>
                <a:lnTo>
                  <a:pt x="2579526"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2" name="Title 1">
            <a:extLst>
              <a:ext uri="{FF2B5EF4-FFF2-40B4-BE49-F238E27FC236}">
                <a16:creationId xmlns:a16="http://schemas.microsoft.com/office/drawing/2014/main" id="{955205E8-76D9-40C9-A736-1A0D6AB888B0}"/>
              </a:ext>
            </a:extLst>
          </p:cNvPr>
          <p:cNvSpPr>
            <a:spLocks noGrp="1"/>
          </p:cNvSpPr>
          <p:nvPr>
            <p:ph type="title"/>
          </p:nvPr>
        </p:nvSpPr>
        <p:spPr>
          <a:xfrm>
            <a:off x="838200" y="643467"/>
            <a:ext cx="2951205" cy="5571066"/>
          </a:xfrm>
        </p:spPr>
        <p:txBody>
          <a:bodyPr>
            <a:normAutofit/>
          </a:bodyPr>
          <a:lstStyle/>
          <a:p>
            <a:r>
              <a:rPr lang="en-GB" sz="3700">
                <a:solidFill>
                  <a:srgbClr val="FFFFFF"/>
                </a:solidFill>
                <a:latin typeface="Raleway" pitchFamily="2" charset="0"/>
              </a:rPr>
              <a:t>Attendance </a:t>
            </a:r>
          </a:p>
        </p:txBody>
      </p:sp>
      <p:sp>
        <p:nvSpPr>
          <p:cNvPr id="4" name="Content Placeholder 3">
            <a:extLst>
              <a:ext uri="{FF2B5EF4-FFF2-40B4-BE49-F238E27FC236}">
                <a16:creationId xmlns:a16="http://schemas.microsoft.com/office/drawing/2014/main" id="{4A6B9751-3C9C-ADD2-957C-858F1DD0E9B7}"/>
              </a:ext>
            </a:extLst>
          </p:cNvPr>
          <p:cNvSpPr>
            <a:spLocks noGrp="1"/>
          </p:cNvSpPr>
          <p:nvPr>
            <p:ph idx="1"/>
          </p:nvPr>
        </p:nvSpPr>
        <p:spPr>
          <a:xfrm>
            <a:off x="4733365" y="1045696"/>
            <a:ext cx="7319681" cy="3539751"/>
          </a:xfrm>
        </p:spPr>
        <p:txBody>
          <a:bodyPr>
            <a:normAutofit fontScale="85000" lnSpcReduction="20000"/>
          </a:bodyPr>
          <a:lstStyle/>
          <a:p>
            <a:endParaRPr lang="en-GB" dirty="0"/>
          </a:p>
          <a:p>
            <a:pPr marL="0" indent="0">
              <a:buNone/>
            </a:pPr>
            <a:endParaRPr lang="en-GB" dirty="0"/>
          </a:p>
          <a:p>
            <a:pPr marL="0" indent="0">
              <a:buNone/>
            </a:pPr>
            <a:r>
              <a:rPr lang="en-GB" b="1" dirty="0">
                <a:latin typeface="Raleway" pitchFamily="2" charset="0"/>
              </a:rPr>
              <a:t>What do we need to consider? </a:t>
            </a:r>
          </a:p>
          <a:p>
            <a:pPr marL="0" indent="0">
              <a:buNone/>
            </a:pPr>
            <a:endParaRPr lang="en-GB" dirty="0">
              <a:latin typeface="Raleway" pitchFamily="2" charset="0"/>
            </a:endParaRPr>
          </a:p>
          <a:p>
            <a:r>
              <a:rPr lang="en-GB" dirty="0">
                <a:latin typeface="Raleway" pitchFamily="2" charset="0"/>
              </a:rPr>
              <a:t>Early identification and monitoring</a:t>
            </a:r>
          </a:p>
          <a:p>
            <a:r>
              <a:rPr lang="en-GB" dirty="0">
                <a:latin typeface="Raleway" pitchFamily="2" charset="0"/>
              </a:rPr>
              <a:t>Inclusive school culture</a:t>
            </a:r>
          </a:p>
          <a:p>
            <a:r>
              <a:rPr lang="en-GB" dirty="0">
                <a:latin typeface="Raleway" pitchFamily="2" charset="0"/>
              </a:rPr>
              <a:t>Staff training and awareness</a:t>
            </a:r>
          </a:p>
          <a:p>
            <a:r>
              <a:rPr lang="en-GB" dirty="0">
                <a:latin typeface="Raleway" pitchFamily="2" charset="0"/>
              </a:rPr>
              <a:t>Multi-agency collaboration</a:t>
            </a:r>
          </a:p>
          <a:p>
            <a:r>
              <a:rPr lang="en-GB" dirty="0">
                <a:latin typeface="Raleway" pitchFamily="2" charset="0"/>
              </a:rPr>
              <a:t>Targeted support plans</a:t>
            </a:r>
          </a:p>
          <a:p>
            <a:endParaRPr lang="en-GB" dirty="0"/>
          </a:p>
        </p:txBody>
      </p:sp>
    </p:spTree>
    <p:extLst>
      <p:ext uri="{BB962C8B-B14F-4D97-AF65-F5344CB8AC3E}">
        <p14:creationId xmlns:p14="http://schemas.microsoft.com/office/powerpoint/2010/main" val="15179742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9051B07F-D97F-F463-CC0C-01ECB7D98F84}"/>
              </a:ext>
            </a:extLst>
          </p:cNvPr>
          <p:cNvSpPr>
            <a:spLocks noGrp="1"/>
          </p:cNvSpPr>
          <p:nvPr>
            <p:ph type="title"/>
          </p:nvPr>
        </p:nvSpPr>
        <p:spPr>
          <a:xfrm>
            <a:off x="838200" y="365125"/>
            <a:ext cx="10515600" cy="1325563"/>
          </a:xfrm>
        </p:spPr>
        <p:txBody>
          <a:bodyPr>
            <a:normAutofit/>
          </a:bodyPr>
          <a:lstStyle/>
          <a:p>
            <a:r>
              <a:rPr lang="en-GB" b="1" dirty="0"/>
              <a:t>Understanding CSAM (Child Sexual Abuse Material) </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1457DAF3-FA07-5EE5-3FF8-D9BE7F74D21C}"/>
              </a:ext>
            </a:extLst>
          </p:cNvPr>
          <p:cNvSpPr>
            <a:spLocks noGrp="1"/>
          </p:cNvSpPr>
          <p:nvPr>
            <p:ph idx="1"/>
          </p:nvPr>
        </p:nvSpPr>
        <p:spPr>
          <a:xfrm>
            <a:off x="838200" y="1825625"/>
            <a:ext cx="10515600" cy="4351338"/>
          </a:xfrm>
        </p:spPr>
        <p:txBody>
          <a:bodyPr>
            <a:normAutofit/>
          </a:bodyPr>
          <a:lstStyle/>
          <a:p>
            <a:pPr marL="0" indent="0">
              <a:buNone/>
            </a:pPr>
            <a:r>
              <a:rPr lang="en-GB" sz="2200" dirty="0">
                <a:latin typeface="Raleway" pitchFamily="2" charset="0"/>
              </a:rPr>
              <a:t>CSAM includes visual content depicting child sexual abuse, including photos, videos, and AI-generated images.​</a:t>
            </a:r>
          </a:p>
          <a:p>
            <a:endParaRPr lang="en-GB" sz="2200" dirty="0">
              <a:latin typeface="Raleway" pitchFamily="2" charset="0"/>
            </a:endParaRPr>
          </a:p>
          <a:p>
            <a:pPr marL="0" indent="0">
              <a:buNone/>
            </a:pPr>
            <a:r>
              <a:rPr lang="en-GB" sz="2200" dirty="0">
                <a:latin typeface="Raleway" pitchFamily="2" charset="0"/>
              </a:rPr>
              <a:t>AI tools create realistic synthetic CSAM like deepfakes which is increasing challenges in detection and prevention.​</a:t>
            </a:r>
          </a:p>
          <a:p>
            <a:endParaRPr lang="en-GB" sz="2200" dirty="0">
              <a:latin typeface="Raleway" pitchFamily="2" charset="0"/>
            </a:endParaRPr>
          </a:p>
          <a:p>
            <a:pPr marL="0" indent="0">
              <a:buNone/>
            </a:pPr>
            <a:r>
              <a:rPr lang="en-GB" sz="2200" dirty="0">
                <a:latin typeface="Raleway" pitchFamily="2" charset="0"/>
              </a:rPr>
              <a:t>CSAM, including AI-generated material, is illegal and treated with equal severity under law worldwide.​</a:t>
            </a:r>
          </a:p>
          <a:p>
            <a:endParaRPr lang="en-GB" sz="2200" dirty="0">
              <a:latin typeface="Raleway" pitchFamily="2" charset="0"/>
            </a:endParaRPr>
          </a:p>
          <a:p>
            <a:pPr marL="0" indent="0">
              <a:buNone/>
            </a:pPr>
            <a:r>
              <a:rPr lang="en-GB" sz="2200" dirty="0">
                <a:latin typeface="Raleway" pitchFamily="2" charset="0"/>
              </a:rPr>
              <a:t>Schools must identify and respond to all CSAM forms to protect children in digital environments.​</a:t>
            </a:r>
          </a:p>
        </p:txBody>
      </p:sp>
    </p:spTree>
    <p:extLst>
      <p:ext uri="{BB962C8B-B14F-4D97-AF65-F5344CB8AC3E}">
        <p14:creationId xmlns:p14="http://schemas.microsoft.com/office/powerpoint/2010/main" val="14248403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55012AE-42FE-FCC9-C128-56DC6D379F07}"/>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C780D52-4543-826D-48B4-2E9CE20F8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9AE69DC-E473-650C-68A1-A3B5B1232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892AF479-F626-31C8-7C11-1308EA35E0F4}"/>
              </a:ext>
            </a:extLst>
          </p:cNvPr>
          <p:cNvSpPr>
            <a:spLocks noGrp="1"/>
          </p:cNvSpPr>
          <p:nvPr>
            <p:ph type="title"/>
          </p:nvPr>
        </p:nvSpPr>
        <p:spPr>
          <a:xfrm>
            <a:off x="838200" y="365125"/>
            <a:ext cx="10515600" cy="1325563"/>
          </a:xfrm>
        </p:spPr>
        <p:txBody>
          <a:bodyPr>
            <a:normAutofit/>
          </a:bodyPr>
          <a:lstStyle/>
          <a:p>
            <a:r>
              <a:rPr lang="en-GB" b="1" dirty="0"/>
              <a:t>Legal and Safeguarding Implications of  CSAM</a:t>
            </a:r>
          </a:p>
        </p:txBody>
      </p:sp>
      <p:sp>
        <p:nvSpPr>
          <p:cNvPr id="12" name="Arc 11">
            <a:extLst>
              <a:ext uri="{FF2B5EF4-FFF2-40B4-BE49-F238E27FC236}">
                <a16:creationId xmlns:a16="http://schemas.microsoft.com/office/drawing/2014/main" id="{7177A269-50CC-E4E8-6668-862DCFD595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84664EB-B47D-70C7-A99A-2BBA6F723DAA}"/>
              </a:ext>
            </a:extLst>
          </p:cNvPr>
          <p:cNvSpPr>
            <a:spLocks noGrp="1"/>
          </p:cNvSpPr>
          <p:nvPr>
            <p:ph idx="1"/>
          </p:nvPr>
        </p:nvSpPr>
        <p:spPr>
          <a:xfrm>
            <a:off x="838200" y="1825625"/>
            <a:ext cx="10515600" cy="4351338"/>
          </a:xfrm>
        </p:spPr>
        <p:txBody>
          <a:bodyPr>
            <a:normAutofit/>
          </a:bodyPr>
          <a:lstStyle/>
          <a:p>
            <a:pPr marL="0" indent="0">
              <a:buNone/>
            </a:pPr>
            <a:r>
              <a:rPr lang="en-GB" sz="2200" dirty="0">
                <a:latin typeface="Raleway" pitchFamily="2" charset="0"/>
              </a:rPr>
              <a:t>CSAM creation, possession, or sharing is a criminal offence under UK law and international conventions, including AI-generated content.</a:t>
            </a:r>
          </a:p>
          <a:p>
            <a:pPr marL="0" indent="0">
              <a:buNone/>
            </a:pPr>
            <a:endParaRPr lang="en-GB" sz="2200" dirty="0">
              <a:latin typeface="Raleway" pitchFamily="2" charset="0"/>
            </a:endParaRPr>
          </a:p>
          <a:p>
            <a:pPr marL="0" indent="0">
              <a:buNone/>
            </a:pPr>
            <a:r>
              <a:rPr lang="en-GB" sz="2200" dirty="0">
                <a:latin typeface="Raleway" pitchFamily="2" charset="0"/>
              </a:rPr>
              <a:t>Schools must treat CSAM incidents as serious safeguarding concerns, immediately report, secure evidence, and support affected pupils.​</a:t>
            </a:r>
          </a:p>
          <a:p>
            <a:pPr marL="0" indent="0">
              <a:buNone/>
            </a:pPr>
            <a:endParaRPr lang="en-GB" sz="2200" dirty="0">
              <a:latin typeface="Raleway" pitchFamily="2" charset="0"/>
            </a:endParaRPr>
          </a:p>
          <a:p>
            <a:pPr marL="0" indent="0">
              <a:buNone/>
            </a:pPr>
            <a:r>
              <a:rPr lang="en-GB" sz="2200" dirty="0">
                <a:latin typeface="Raleway" pitchFamily="2" charset="0"/>
              </a:rPr>
              <a:t>Staff need training to recognize distress or manipulation signs related to CSAM and understand coercion in content creation or sharing.​</a:t>
            </a:r>
          </a:p>
          <a:p>
            <a:pPr marL="0" indent="0">
              <a:buNone/>
            </a:pPr>
            <a:endParaRPr lang="en-GB" sz="2200" dirty="0">
              <a:latin typeface="Raleway" pitchFamily="2" charset="0"/>
            </a:endParaRPr>
          </a:p>
          <a:p>
            <a:pPr marL="0" indent="0">
              <a:buNone/>
            </a:pPr>
            <a:r>
              <a:rPr lang="en-GB" sz="2200" dirty="0">
                <a:latin typeface="Raleway" pitchFamily="2" charset="0"/>
              </a:rPr>
              <a:t>Authorities like IWF and NCA provide guidance and tools such as Report Remove to help schools respond and support victims.​</a:t>
            </a:r>
          </a:p>
        </p:txBody>
      </p:sp>
    </p:spTree>
    <p:extLst>
      <p:ext uri="{BB962C8B-B14F-4D97-AF65-F5344CB8AC3E}">
        <p14:creationId xmlns:p14="http://schemas.microsoft.com/office/powerpoint/2010/main" val="11911001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3708206-4A2F-F202-25DE-DF04F8305A40}"/>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1845B29-AB7E-76C0-41D9-AA591C4E99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B4F208C1-BAC6-04DF-4421-E6688910A8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1A4F6563-8AF4-7277-36EE-534DDB6A077C}"/>
              </a:ext>
            </a:extLst>
          </p:cNvPr>
          <p:cNvSpPr>
            <a:spLocks noGrp="1"/>
          </p:cNvSpPr>
          <p:nvPr>
            <p:ph type="title"/>
          </p:nvPr>
        </p:nvSpPr>
        <p:spPr>
          <a:xfrm>
            <a:off x="838200" y="401221"/>
            <a:ext cx="10515600" cy="1348065"/>
          </a:xfrm>
        </p:spPr>
        <p:txBody>
          <a:bodyPr>
            <a:normAutofit fontScale="90000"/>
          </a:bodyPr>
          <a:lstStyle/>
          <a:p>
            <a:r>
              <a:rPr lang="en-GB" sz="5400" b="1" dirty="0">
                <a:latin typeface="Raleway" pitchFamily="2" charset="0"/>
              </a:rPr>
              <a:t>4C’s: Classifying online risk to children </a:t>
            </a:r>
            <a:endParaRPr lang="en-GB" sz="5400" dirty="0">
              <a:solidFill>
                <a:srgbClr val="FFFFFF"/>
              </a:solidFill>
              <a:latin typeface="Raleway" pitchFamily="2" charset="0"/>
            </a:endParaRPr>
          </a:p>
        </p:txBody>
      </p:sp>
      <p:pic>
        <p:nvPicPr>
          <p:cNvPr id="3" name="Content Placeholder 4">
            <a:extLst>
              <a:ext uri="{FF2B5EF4-FFF2-40B4-BE49-F238E27FC236}">
                <a16:creationId xmlns:a16="http://schemas.microsoft.com/office/drawing/2014/main" id="{B72628D1-69C3-8119-5B95-891D43D3C1CC}"/>
              </a:ext>
            </a:extLst>
          </p:cNvPr>
          <p:cNvPicPr>
            <a:picLocks noGrp="1" noChangeAspect="1"/>
          </p:cNvPicPr>
          <p:nvPr>
            <p:ph idx="1"/>
          </p:nvPr>
        </p:nvPicPr>
        <p:blipFill>
          <a:blip r:embed="rId3"/>
          <a:stretch>
            <a:fillRect/>
          </a:stretch>
        </p:blipFill>
        <p:spPr>
          <a:xfrm>
            <a:off x="2197071" y="2349163"/>
            <a:ext cx="7794810" cy="4508837"/>
          </a:xfrm>
          <a:prstGeom prst="rect">
            <a:avLst/>
          </a:prstGeom>
        </p:spPr>
      </p:pic>
    </p:spTree>
    <p:extLst>
      <p:ext uri="{BB962C8B-B14F-4D97-AF65-F5344CB8AC3E}">
        <p14:creationId xmlns:p14="http://schemas.microsoft.com/office/powerpoint/2010/main" val="17823510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AE501C3-D2FE-E33F-47E2-9A15E65AAC46}"/>
              </a:ext>
            </a:extLst>
          </p:cNvPr>
          <p:cNvSpPr>
            <a:spLocks noGrp="1"/>
          </p:cNvSpPr>
          <p:nvPr>
            <p:ph type="title"/>
          </p:nvPr>
        </p:nvSpPr>
        <p:spPr>
          <a:xfrm>
            <a:off x="686834" y="591344"/>
            <a:ext cx="3200400" cy="5585619"/>
          </a:xfrm>
        </p:spPr>
        <p:txBody>
          <a:bodyPr>
            <a:normAutofit/>
          </a:bodyPr>
          <a:lstStyle/>
          <a:p>
            <a:r>
              <a:rPr lang="en-GB" sz="3100" b="1" dirty="0">
                <a:solidFill>
                  <a:srgbClr val="FFFFFF"/>
                </a:solidFill>
                <a:latin typeface="Raleway" pitchFamily="2" charset="0"/>
              </a:rPr>
              <a:t>Professional Curiosity​</a:t>
            </a:r>
          </a:p>
        </p:txBody>
      </p:sp>
      <p:sp>
        <p:nvSpPr>
          <p:cNvPr id="23" name="Arc 22">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2B6ACA49-905B-2E49-8F7B-0114611D61FA}"/>
              </a:ext>
            </a:extLst>
          </p:cNvPr>
          <p:cNvSpPr>
            <a:spLocks noGrp="1"/>
          </p:cNvSpPr>
          <p:nvPr>
            <p:ph idx="1"/>
          </p:nvPr>
        </p:nvSpPr>
        <p:spPr>
          <a:xfrm>
            <a:off x="4447308" y="591344"/>
            <a:ext cx="6906491" cy="5585619"/>
          </a:xfrm>
        </p:spPr>
        <p:txBody>
          <a:bodyPr anchor="ctr">
            <a:normAutofit/>
          </a:bodyPr>
          <a:lstStyle/>
          <a:p>
            <a:pPr marL="0" indent="0">
              <a:buNone/>
            </a:pPr>
            <a:r>
              <a:rPr lang="en-GB" sz="1800" b="1" dirty="0"/>
              <a:t>What is professional curiosity and why is it so important?</a:t>
            </a:r>
          </a:p>
          <a:p>
            <a:r>
              <a:rPr lang="en-GB" sz="1800" dirty="0"/>
              <a:t>It encourages looking beyond the obvious and asking deeper questions</a:t>
            </a:r>
          </a:p>
          <a:p>
            <a:r>
              <a:rPr lang="en-GB" sz="1800" dirty="0"/>
              <a:t>It promotes listening, observing and verifying information </a:t>
            </a:r>
          </a:p>
          <a:p>
            <a:endParaRPr lang="en-GB" sz="1800" dirty="0"/>
          </a:p>
          <a:p>
            <a:pPr marL="0" indent="0">
              <a:buNone/>
            </a:pPr>
            <a:r>
              <a:rPr lang="en-GB" sz="1800" b="1" dirty="0"/>
              <a:t>Why does it matter?</a:t>
            </a:r>
          </a:p>
          <a:p>
            <a:r>
              <a:rPr lang="en-GB" sz="1800" dirty="0"/>
              <a:t>It helps to prevent missed signs of abuse or neglect</a:t>
            </a:r>
          </a:p>
          <a:p>
            <a:r>
              <a:rPr lang="en-GB" sz="1800" dirty="0"/>
              <a:t>It supports early intervention and a holistic understanding </a:t>
            </a:r>
          </a:p>
        </p:txBody>
      </p:sp>
      <p:sp>
        <p:nvSpPr>
          <p:cNvPr id="5" name="TextBox 4">
            <a:extLst>
              <a:ext uri="{FF2B5EF4-FFF2-40B4-BE49-F238E27FC236}">
                <a16:creationId xmlns:a16="http://schemas.microsoft.com/office/drawing/2014/main" id="{3226AD2B-8191-C546-55DE-FA6E1242C986}"/>
              </a:ext>
            </a:extLst>
          </p:cNvPr>
          <p:cNvSpPr txBox="1"/>
          <p:nvPr/>
        </p:nvSpPr>
        <p:spPr>
          <a:xfrm>
            <a:off x="3049121" y="3244334"/>
            <a:ext cx="6098240" cy="369332"/>
          </a:xfrm>
          <a:prstGeom prst="rect">
            <a:avLst/>
          </a:prstGeom>
          <a:noFill/>
        </p:spPr>
        <p:txBody>
          <a:bodyPr wrap="square">
            <a:spAutoFit/>
          </a:bodyPr>
          <a:lstStyle/>
          <a:p>
            <a:pPr>
              <a:spcAft>
                <a:spcPts val="600"/>
              </a:spcAft>
            </a:pPr>
            <a:r>
              <a:rPr lang="en-GB" dirty="0"/>
              <a:t> </a:t>
            </a:r>
            <a:endParaRPr lang="en-GB"/>
          </a:p>
        </p:txBody>
      </p:sp>
    </p:spTree>
    <p:extLst>
      <p:ext uri="{BB962C8B-B14F-4D97-AF65-F5344CB8AC3E}">
        <p14:creationId xmlns:p14="http://schemas.microsoft.com/office/powerpoint/2010/main" val="2962079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9900"/>
        </a:solidFill>
        <a:effectLst/>
      </p:bgPr>
    </p:bg>
    <p:spTree>
      <p:nvGrpSpPr>
        <p:cNvPr id="1" name=""/>
        <p:cNvGrpSpPr/>
        <p:nvPr/>
      </p:nvGrpSpPr>
      <p:grpSpPr>
        <a:xfrm>
          <a:off x="0" y="0"/>
          <a:ext cx="0" cy="0"/>
          <a:chOff x="0" y="0"/>
          <a:chExt cx="0" cy="0"/>
        </a:xfrm>
      </p:grpSpPr>
      <p:sp>
        <p:nvSpPr>
          <p:cNvPr id="5" name="Rectangle 4"/>
          <p:cNvSpPr/>
          <p:nvPr/>
        </p:nvSpPr>
        <p:spPr>
          <a:xfrm>
            <a:off x="5308979" y="0"/>
            <a:ext cx="6883020" cy="6858000"/>
          </a:xfrm>
          <a:prstGeom prst="rect">
            <a:avLst/>
          </a:prstGeom>
          <a:solidFill>
            <a:srgbClr val="EF801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a:spLocks noChangeArrowheads="1"/>
          </p:cNvSpPr>
          <p:nvPr/>
        </p:nvSpPr>
        <p:spPr bwMode="auto">
          <a:xfrm>
            <a:off x="5522793" y="146661"/>
            <a:ext cx="6455391"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gn="ctr" eaLnBrk="1" hangingPunct="1">
              <a:lnSpc>
                <a:spcPct val="150000"/>
              </a:lnSpc>
            </a:pPr>
            <a:endParaRPr lang="en-US" sz="3200" dirty="0">
              <a:solidFill>
                <a:schemeClr val="bg1"/>
              </a:solidFill>
              <a:latin typeface="Raleway" panose="020B0503030101060003" pitchFamily="34" charset="0"/>
            </a:endParaRPr>
          </a:p>
          <a:p>
            <a:pPr algn="ctr" eaLnBrk="1" hangingPunct="1">
              <a:lnSpc>
                <a:spcPct val="150000"/>
              </a:lnSpc>
            </a:pPr>
            <a:endParaRPr lang="en-US" sz="3200" dirty="0">
              <a:solidFill>
                <a:schemeClr val="bg1"/>
              </a:solidFill>
              <a:latin typeface="Raleway" panose="020B0503030101060003" pitchFamily="34" charset="0"/>
            </a:endParaRPr>
          </a:p>
          <a:p>
            <a:pPr algn="ctr" eaLnBrk="1" hangingPunct="1">
              <a:lnSpc>
                <a:spcPct val="150000"/>
              </a:lnSpc>
            </a:pPr>
            <a:r>
              <a:rPr lang="en-US" sz="3200" dirty="0">
                <a:latin typeface="Raleway" panose="020B0503030101060003" pitchFamily="34" charset="0"/>
              </a:rPr>
              <a:t>AIMS &amp; OBJECTIVES</a:t>
            </a:r>
          </a:p>
          <a:p>
            <a:pPr marL="457200" indent="-457200">
              <a:buFont typeface="Arial" panose="020B0604020202020204" pitchFamily="34" charset="0"/>
              <a:buChar char="•"/>
            </a:pPr>
            <a:r>
              <a:rPr lang="en-GB" sz="2400" dirty="0">
                <a:latin typeface="Raleway" panose="020B0503030101060003" pitchFamily="34" charset="0"/>
              </a:rPr>
              <a:t>Refresh your safeguarding knowledge</a:t>
            </a:r>
          </a:p>
          <a:p>
            <a:pPr marL="457200" indent="-457200">
              <a:buFont typeface="Arial" panose="020B0604020202020204" pitchFamily="34" charset="0"/>
              <a:buChar char="•"/>
            </a:pPr>
            <a:endParaRPr lang="en-GB" sz="2400" dirty="0">
              <a:latin typeface="Raleway" panose="020B0503030101060003" pitchFamily="34" charset="0"/>
            </a:endParaRPr>
          </a:p>
          <a:p>
            <a:pPr marL="457200" indent="-457200">
              <a:buFont typeface="Arial" panose="020B0604020202020204" pitchFamily="34" charset="0"/>
              <a:buChar char="•"/>
            </a:pPr>
            <a:r>
              <a:rPr lang="en-GB" sz="2400" dirty="0">
                <a:latin typeface="Raleway" panose="020B0503030101060003" pitchFamily="34" charset="0"/>
              </a:rPr>
              <a:t>Updates on key changes in safeguarding</a:t>
            </a:r>
          </a:p>
          <a:p>
            <a:pPr marL="457200" indent="-457200">
              <a:buFont typeface="Arial" panose="020B0604020202020204" pitchFamily="34" charset="0"/>
              <a:buChar char="•"/>
            </a:pPr>
            <a:endParaRPr lang="en-GB" sz="2400" dirty="0">
              <a:latin typeface="Raleway" panose="020B0503030101060003" pitchFamily="34" charset="0"/>
            </a:endParaRPr>
          </a:p>
          <a:p>
            <a:pPr marL="457200" indent="-457200">
              <a:buFont typeface="Arial" panose="020B0604020202020204" pitchFamily="34" charset="0"/>
              <a:buChar char="•"/>
            </a:pPr>
            <a:r>
              <a:rPr lang="en-GB" sz="2400" dirty="0">
                <a:latin typeface="Raleway" panose="020B0503030101060003" pitchFamily="34" charset="0"/>
              </a:rPr>
              <a:t>Help develop your confidence to apply what you have learned today  in your everyday practice</a:t>
            </a:r>
            <a:endParaRPr lang="en-US" sz="2400" dirty="0">
              <a:latin typeface="Raleway" panose="020B0503030101060003" pitchFamily="34" charset="0"/>
            </a:endParaRPr>
          </a:p>
        </p:txBody>
      </p:sp>
      <p:pic>
        <p:nvPicPr>
          <p:cNvPr id="9" name="Picture 8">
            <a:extLst>
              <a:ext uri="{FF2B5EF4-FFF2-40B4-BE49-F238E27FC236}">
                <a16:creationId xmlns:a16="http://schemas.microsoft.com/office/drawing/2014/main" id="{2E205292-2C3C-4480-A6A7-DC7032EB02FE}"/>
              </a:ext>
            </a:extLst>
          </p:cNvPr>
          <p:cNvPicPr>
            <a:picLocks noChangeAspect="1"/>
          </p:cNvPicPr>
          <p:nvPr/>
        </p:nvPicPr>
        <p:blipFill>
          <a:blip r:embed="rId3"/>
          <a:stretch>
            <a:fillRect/>
          </a:stretch>
        </p:blipFill>
        <p:spPr>
          <a:xfrm>
            <a:off x="0" y="3760499"/>
            <a:ext cx="5308979" cy="3097501"/>
          </a:xfrm>
          <a:prstGeom prst="rect">
            <a:avLst/>
          </a:prstGeom>
        </p:spPr>
      </p:pic>
      <p:pic>
        <p:nvPicPr>
          <p:cNvPr id="2" name="Picture 1">
            <a:extLst>
              <a:ext uri="{FF2B5EF4-FFF2-40B4-BE49-F238E27FC236}">
                <a16:creationId xmlns:a16="http://schemas.microsoft.com/office/drawing/2014/main" id="{F45DC72A-7909-1180-47DA-8824E24413F5}"/>
              </a:ext>
            </a:extLst>
          </p:cNvPr>
          <p:cNvPicPr>
            <a:picLocks noChangeAspect="1"/>
          </p:cNvPicPr>
          <p:nvPr/>
        </p:nvPicPr>
        <p:blipFill>
          <a:blip r:embed="rId4"/>
          <a:stretch>
            <a:fillRect/>
          </a:stretch>
        </p:blipFill>
        <p:spPr>
          <a:xfrm>
            <a:off x="0" y="0"/>
            <a:ext cx="5308979" cy="3760499"/>
          </a:xfrm>
          <a:prstGeom prst="rect">
            <a:avLst/>
          </a:prstGeom>
        </p:spPr>
      </p:pic>
    </p:spTree>
    <p:extLst>
      <p:ext uri="{BB962C8B-B14F-4D97-AF65-F5344CB8AC3E}">
        <p14:creationId xmlns:p14="http://schemas.microsoft.com/office/powerpoint/2010/main" val="42829799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18BA176-D732-A219-34B6-3D4795CDE01E}"/>
            </a:ext>
          </a:extLst>
        </p:cNvPr>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6E91697B-0053-A6E0-0980-37A40AB72C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AC0A816-B1A1-679C-C8C6-2D1456DE0A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994B86D-14D1-88C0-2D72-42678BF62D1A}"/>
              </a:ext>
            </a:extLst>
          </p:cNvPr>
          <p:cNvSpPr>
            <a:spLocks noGrp="1"/>
          </p:cNvSpPr>
          <p:nvPr>
            <p:ph type="title"/>
          </p:nvPr>
        </p:nvSpPr>
        <p:spPr>
          <a:xfrm>
            <a:off x="686834" y="591344"/>
            <a:ext cx="3200400" cy="5585619"/>
          </a:xfrm>
        </p:spPr>
        <p:txBody>
          <a:bodyPr>
            <a:normAutofit/>
          </a:bodyPr>
          <a:lstStyle/>
          <a:p>
            <a:r>
              <a:rPr lang="en-GB" sz="3100" b="1">
                <a:solidFill>
                  <a:srgbClr val="FFFFFF"/>
                </a:solidFill>
                <a:latin typeface="Raleway" pitchFamily="2" charset="0"/>
              </a:rPr>
              <a:t>Understanding Professional Curiosity​</a:t>
            </a:r>
          </a:p>
        </p:txBody>
      </p:sp>
      <p:sp>
        <p:nvSpPr>
          <p:cNvPr id="23" name="Arc 22">
            <a:extLst>
              <a:ext uri="{FF2B5EF4-FFF2-40B4-BE49-F238E27FC236}">
                <a16:creationId xmlns:a16="http://schemas.microsoft.com/office/drawing/2014/main" id="{26DC010A-560F-1093-8024-07370D326F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5C723614-C4F6-46AB-9EDD-0A77D6EBFB55}"/>
              </a:ext>
            </a:extLst>
          </p:cNvPr>
          <p:cNvSpPr>
            <a:spLocks noGrp="1"/>
          </p:cNvSpPr>
          <p:nvPr>
            <p:ph idx="1"/>
          </p:nvPr>
        </p:nvSpPr>
        <p:spPr>
          <a:xfrm>
            <a:off x="4447308" y="591344"/>
            <a:ext cx="6906491" cy="5585619"/>
          </a:xfrm>
        </p:spPr>
        <p:txBody>
          <a:bodyPr anchor="ctr">
            <a:normAutofit/>
          </a:bodyPr>
          <a:lstStyle/>
          <a:p>
            <a:pPr marL="0" indent="0" fontAlgn="base">
              <a:buNone/>
            </a:pPr>
            <a:r>
              <a:rPr lang="en-US" sz="1800" dirty="0">
                <a:latin typeface="Raleway" pitchFamily="2" charset="0"/>
              </a:rPr>
              <a:t>Professional curiosity means proactively seeking deeper understanding beyond surface information about a child's welfare.​</a:t>
            </a:r>
          </a:p>
          <a:p>
            <a:pPr marL="0" indent="0" fontAlgn="base">
              <a:buNone/>
            </a:pPr>
            <a:endParaRPr lang="en-US" sz="1800" b="1" dirty="0">
              <a:latin typeface="Raleway" pitchFamily="2" charset="0"/>
            </a:endParaRPr>
          </a:p>
          <a:p>
            <a:pPr marL="0" indent="0" fontAlgn="base">
              <a:buNone/>
            </a:pPr>
            <a:r>
              <a:rPr lang="en-US" sz="1800" dirty="0">
                <a:latin typeface="Raleway" pitchFamily="2" charset="0"/>
              </a:rPr>
              <a:t>When we are safeguarding children it is essential for uncovering hidden risks by asking questions and verifying information in educational settings.​</a:t>
            </a:r>
          </a:p>
          <a:p>
            <a:pPr marL="0" indent="0" fontAlgn="base">
              <a:buNone/>
            </a:pPr>
            <a:endParaRPr lang="en-US" sz="1800" b="1" dirty="0">
              <a:latin typeface="Raleway" pitchFamily="2" charset="0"/>
            </a:endParaRPr>
          </a:p>
          <a:p>
            <a:pPr marL="0" indent="0" fontAlgn="base">
              <a:buNone/>
            </a:pPr>
            <a:r>
              <a:rPr lang="en-US" sz="1800" dirty="0">
                <a:latin typeface="Raleway" pitchFamily="2" charset="0"/>
              </a:rPr>
              <a:t>Curiosity prevents accepting information at face value, reducing risks of overlooking subtle harm indicators.​</a:t>
            </a:r>
          </a:p>
          <a:p>
            <a:pPr marL="0" indent="0" fontAlgn="base">
              <a:buNone/>
            </a:pPr>
            <a:endParaRPr lang="en-US" sz="1800" b="1" dirty="0">
              <a:latin typeface="Raleway" pitchFamily="2" charset="0"/>
            </a:endParaRPr>
          </a:p>
          <a:p>
            <a:pPr marL="0" indent="0" fontAlgn="base">
              <a:buNone/>
            </a:pPr>
            <a:r>
              <a:rPr lang="en-US" sz="1800" dirty="0">
                <a:latin typeface="Raleway" pitchFamily="2" charset="0"/>
              </a:rPr>
              <a:t>Encouraging a culture of curiosity strengthens safeguarding measures, contributing to safer school environments.​</a:t>
            </a:r>
          </a:p>
          <a:p>
            <a:endParaRPr lang="en-GB" sz="1800" dirty="0"/>
          </a:p>
        </p:txBody>
      </p:sp>
      <p:sp>
        <p:nvSpPr>
          <p:cNvPr id="5" name="TextBox 4">
            <a:extLst>
              <a:ext uri="{FF2B5EF4-FFF2-40B4-BE49-F238E27FC236}">
                <a16:creationId xmlns:a16="http://schemas.microsoft.com/office/drawing/2014/main" id="{E632AD59-6148-DBC1-489A-2A3A691F7140}"/>
              </a:ext>
            </a:extLst>
          </p:cNvPr>
          <p:cNvSpPr txBox="1"/>
          <p:nvPr/>
        </p:nvSpPr>
        <p:spPr>
          <a:xfrm>
            <a:off x="3049121" y="3244334"/>
            <a:ext cx="6098240" cy="369332"/>
          </a:xfrm>
          <a:prstGeom prst="rect">
            <a:avLst/>
          </a:prstGeom>
          <a:noFill/>
        </p:spPr>
        <p:txBody>
          <a:bodyPr wrap="square">
            <a:spAutoFit/>
          </a:bodyPr>
          <a:lstStyle/>
          <a:p>
            <a:pPr>
              <a:spcAft>
                <a:spcPts val="600"/>
              </a:spcAft>
            </a:pPr>
            <a:r>
              <a:rPr lang="en-GB" dirty="0"/>
              <a:t> </a:t>
            </a:r>
            <a:endParaRPr lang="en-GB"/>
          </a:p>
        </p:txBody>
      </p:sp>
    </p:spTree>
    <p:extLst>
      <p:ext uri="{BB962C8B-B14F-4D97-AF65-F5344CB8AC3E}">
        <p14:creationId xmlns:p14="http://schemas.microsoft.com/office/powerpoint/2010/main" val="14965398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B85803A-B78C-A593-7D4C-00A2F64FDC90}"/>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7F68495-FE19-C2D7-C646-8453346F2F57}"/>
              </a:ext>
            </a:extLst>
          </p:cNvPr>
          <p:cNvSpPr>
            <a:spLocks noGrp="1"/>
          </p:cNvSpPr>
          <p:nvPr>
            <p:ph type="title"/>
          </p:nvPr>
        </p:nvSpPr>
        <p:spPr>
          <a:xfrm>
            <a:off x="686834" y="591344"/>
            <a:ext cx="3200400" cy="5585619"/>
          </a:xfrm>
        </p:spPr>
        <p:txBody>
          <a:bodyPr>
            <a:normAutofit/>
          </a:bodyPr>
          <a:lstStyle/>
          <a:p>
            <a:r>
              <a:rPr lang="en-GB" sz="3400" b="1">
                <a:solidFill>
                  <a:srgbClr val="FFFFFF"/>
                </a:solidFill>
                <a:latin typeface="Raleway" pitchFamily="2" charset="0"/>
              </a:rPr>
              <a:t>​</a:t>
            </a:r>
            <a:r>
              <a:rPr lang="en-GB" sz="3400" b="1" cap="all">
                <a:solidFill>
                  <a:srgbClr val="FFFFFF"/>
                </a:solidFill>
                <a:latin typeface="Raleway" pitchFamily="2" charset="0"/>
              </a:rPr>
              <a:t>Recognising and Responding to Signs</a:t>
            </a:r>
            <a:r>
              <a:rPr lang="en-GB" sz="3400" b="1">
                <a:solidFill>
                  <a:srgbClr val="FFFFFF"/>
                </a:solidFill>
              </a:rPr>
              <a:t>​</a:t>
            </a:r>
            <a:endParaRPr lang="en-GB" sz="3400" b="1">
              <a:solidFill>
                <a:srgbClr val="FFFFFF"/>
              </a:solidFill>
              <a:latin typeface="Raleway" pitchFamily="2" charset="0"/>
            </a:endParaRPr>
          </a:p>
        </p:txBody>
      </p:sp>
      <p:sp>
        <p:nvSpPr>
          <p:cNvPr id="14" name="Arc 13">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1F85F03-866A-7262-D609-306B65E6B246}"/>
              </a:ext>
            </a:extLst>
          </p:cNvPr>
          <p:cNvSpPr>
            <a:spLocks noGrp="1"/>
          </p:cNvSpPr>
          <p:nvPr>
            <p:ph idx="1"/>
          </p:nvPr>
        </p:nvSpPr>
        <p:spPr>
          <a:xfrm>
            <a:off x="4447308" y="591344"/>
            <a:ext cx="6906491" cy="5585619"/>
          </a:xfrm>
        </p:spPr>
        <p:txBody>
          <a:bodyPr anchor="ctr">
            <a:normAutofit/>
          </a:bodyPr>
          <a:lstStyle/>
          <a:p>
            <a:pPr marL="0" indent="0" fontAlgn="base">
              <a:buNone/>
            </a:pPr>
            <a:r>
              <a:rPr lang="en-US" sz="1800" dirty="0">
                <a:latin typeface="Raleway" pitchFamily="2" charset="0"/>
              </a:rPr>
              <a:t>Staff to observe behavioural and physical signs indicating potential child difficulties, such as tiredness or hunger.​</a:t>
            </a:r>
          </a:p>
          <a:p>
            <a:pPr marL="0" indent="0" fontAlgn="base">
              <a:buNone/>
            </a:pPr>
            <a:endParaRPr lang="en-US" sz="1800" b="1" dirty="0">
              <a:latin typeface="Raleway" pitchFamily="2" charset="0"/>
            </a:endParaRPr>
          </a:p>
          <a:p>
            <a:pPr marL="0" indent="0" fontAlgn="base">
              <a:buNone/>
            </a:pPr>
            <a:r>
              <a:rPr lang="en-US" sz="1800" dirty="0">
                <a:latin typeface="Raleway" pitchFamily="2" charset="0"/>
              </a:rPr>
              <a:t>Consider sensitive questions about routines and needs to better understand the child’s situation.​</a:t>
            </a:r>
          </a:p>
          <a:p>
            <a:pPr marL="0" indent="0" fontAlgn="base">
              <a:buNone/>
            </a:pPr>
            <a:endParaRPr lang="en-US" sz="1800" b="1" dirty="0">
              <a:latin typeface="Raleway" pitchFamily="2" charset="0"/>
            </a:endParaRPr>
          </a:p>
          <a:p>
            <a:pPr marL="0" indent="0" fontAlgn="base">
              <a:buNone/>
            </a:pPr>
            <a:r>
              <a:rPr lang="en-US" sz="1800" dirty="0">
                <a:latin typeface="Raleway" pitchFamily="2" charset="0"/>
              </a:rPr>
              <a:t>​</a:t>
            </a:r>
          </a:p>
          <a:p>
            <a:pPr marL="0" indent="0" fontAlgn="base">
              <a:buNone/>
            </a:pPr>
            <a:r>
              <a:rPr lang="en-US" sz="1800" dirty="0">
                <a:latin typeface="Raleway" pitchFamily="2" charset="0"/>
              </a:rPr>
              <a:t>Talk to your safeguarding leads and other professionals to gather comprehensive information.​</a:t>
            </a:r>
          </a:p>
          <a:p>
            <a:pPr marL="0" indent="0" fontAlgn="base">
              <a:buNone/>
            </a:pPr>
            <a:endParaRPr lang="en-US" sz="1800" b="1" dirty="0">
              <a:latin typeface="Raleway" pitchFamily="2" charset="0"/>
            </a:endParaRPr>
          </a:p>
          <a:p>
            <a:pPr marL="0" indent="0" fontAlgn="base">
              <a:buNone/>
            </a:pPr>
            <a:r>
              <a:rPr lang="en-US" sz="1800" dirty="0">
                <a:latin typeface="Raleway" pitchFamily="2" charset="0"/>
              </a:rPr>
              <a:t>​</a:t>
            </a:r>
          </a:p>
          <a:p>
            <a:pPr marL="0" indent="0" fontAlgn="base">
              <a:buNone/>
            </a:pPr>
            <a:r>
              <a:rPr lang="en-US" sz="1800" dirty="0">
                <a:latin typeface="Raleway" pitchFamily="2" charset="0"/>
              </a:rPr>
              <a:t>Schools must empower staff to ask difficult questions and challenge assumptions to protect children effectively.​</a:t>
            </a:r>
          </a:p>
          <a:p>
            <a:endParaRPr lang="en-GB" sz="1800" dirty="0"/>
          </a:p>
        </p:txBody>
      </p:sp>
      <p:sp>
        <p:nvSpPr>
          <p:cNvPr id="5" name="TextBox 4">
            <a:extLst>
              <a:ext uri="{FF2B5EF4-FFF2-40B4-BE49-F238E27FC236}">
                <a16:creationId xmlns:a16="http://schemas.microsoft.com/office/drawing/2014/main" id="{5029566B-7A58-4512-CDE1-06295F23243C}"/>
              </a:ext>
            </a:extLst>
          </p:cNvPr>
          <p:cNvSpPr txBox="1"/>
          <p:nvPr/>
        </p:nvSpPr>
        <p:spPr>
          <a:xfrm>
            <a:off x="3049121" y="3244334"/>
            <a:ext cx="6098240" cy="369332"/>
          </a:xfrm>
          <a:prstGeom prst="rect">
            <a:avLst/>
          </a:prstGeom>
          <a:noFill/>
        </p:spPr>
        <p:txBody>
          <a:bodyPr wrap="square">
            <a:spAutoFit/>
          </a:bodyPr>
          <a:lstStyle/>
          <a:p>
            <a:pPr>
              <a:spcAft>
                <a:spcPts val="600"/>
              </a:spcAft>
            </a:pPr>
            <a:r>
              <a:rPr lang="en-GB" dirty="0"/>
              <a:t> </a:t>
            </a:r>
            <a:endParaRPr lang="en-GB"/>
          </a:p>
        </p:txBody>
      </p:sp>
    </p:spTree>
    <p:extLst>
      <p:ext uri="{BB962C8B-B14F-4D97-AF65-F5344CB8AC3E}">
        <p14:creationId xmlns:p14="http://schemas.microsoft.com/office/powerpoint/2010/main" val="4011130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9086344-796D-3BA4-6947-86243FDEF14A}"/>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0E46ECA-9628-05D3-154F-27015C9035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38EBAA5-F6A6-B1CA-B4E4-EAECD046AA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939F3F9-5558-5655-D040-FF7D9A030D65}"/>
              </a:ext>
            </a:extLst>
          </p:cNvPr>
          <p:cNvSpPr>
            <a:spLocks noGrp="1"/>
          </p:cNvSpPr>
          <p:nvPr>
            <p:ph type="title"/>
          </p:nvPr>
        </p:nvSpPr>
        <p:spPr>
          <a:xfrm>
            <a:off x="686834" y="591344"/>
            <a:ext cx="3200400" cy="5585619"/>
          </a:xfrm>
        </p:spPr>
        <p:txBody>
          <a:bodyPr>
            <a:normAutofit/>
          </a:bodyPr>
          <a:lstStyle/>
          <a:p>
            <a:r>
              <a:rPr lang="en-GB" sz="3400" b="1" dirty="0">
                <a:solidFill>
                  <a:srgbClr val="FFFFFF"/>
                </a:solidFill>
                <a:latin typeface="Raleway" pitchFamily="2" charset="0"/>
              </a:rPr>
              <a:t>​Recording and reporting</a:t>
            </a:r>
          </a:p>
        </p:txBody>
      </p:sp>
      <p:sp>
        <p:nvSpPr>
          <p:cNvPr id="14" name="Arc 13">
            <a:extLst>
              <a:ext uri="{FF2B5EF4-FFF2-40B4-BE49-F238E27FC236}">
                <a16:creationId xmlns:a16="http://schemas.microsoft.com/office/drawing/2014/main" id="{5A07D8FF-C716-C0F4-2CE4-26CF3B7757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C88755A6-117F-3BC6-E6E2-4C7DC3E28A04}"/>
              </a:ext>
            </a:extLst>
          </p:cNvPr>
          <p:cNvSpPr>
            <a:spLocks noGrp="1"/>
          </p:cNvSpPr>
          <p:nvPr>
            <p:ph idx="1"/>
          </p:nvPr>
        </p:nvSpPr>
        <p:spPr>
          <a:xfrm>
            <a:off x="4406966" y="591344"/>
            <a:ext cx="6906491" cy="5585619"/>
          </a:xfrm>
        </p:spPr>
        <p:txBody>
          <a:bodyPr anchor="ctr">
            <a:normAutofit/>
          </a:bodyPr>
          <a:lstStyle/>
          <a:p>
            <a:r>
              <a:rPr lang="en-GB" sz="2400" dirty="0">
                <a:latin typeface="Raleway" pitchFamily="2" charset="0"/>
              </a:rPr>
              <a:t>Do you know your school’s safeguarding procedures?</a:t>
            </a:r>
          </a:p>
          <a:p>
            <a:r>
              <a:rPr lang="en-GB" sz="2400" dirty="0">
                <a:latin typeface="Raleway" pitchFamily="2" charset="0"/>
              </a:rPr>
              <a:t>You MUST report concerns to your DSL immediately if they are of a safeguarding nature </a:t>
            </a:r>
          </a:p>
          <a:p>
            <a:r>
              <a:rPr lang="en-GB" sz="2400" dirty="0">
                <a:latin typeface="Raleway" pitchFamily="2" charset="0"/>
              </a:rPr>
              <a:t>Always record factually, clearly and promptly </a:t>
            </a:r>
          </a:p>
        </p:txBody>
      </p:sp>
      <p:sp>
        <p:nvSpPr>
          <p:cNvPr id="5" name="TextBox 4">
            <a:extLst>
              <a:ext uri="{FF2B5EF4-FFF2-40B4-BE49-F238E27FC236}">
                <a16:creationId xmlns:a16="http://schemas.microsoft.com/office/drawing/2014/main" id="{A6BEEF2B-20CE-668A-1C0B-B575157D8DE4}"/>
              </a:ext>
            </a:extLst>
          </p:cNvPr>
          <p:cNvSpPr txBox="1"/>
          <p:nvPr/>
        </p:nvSpPr>
        <p:spPr>
          <a:xfrm>
            <a:off x="3049121" y="3244334"/>
            <a:ext cx="6098240" cy="369332"/>
          </a:xfrm>
          <a:prstGeom prst="rect">
            <a:avLst/>
          </a:prstGeom>
          <a:noFill/>
        </p:spPr>
        <p:txBody>
          <a:bodyPr wrap="square">
            <a:spAutoFit/>
          </a:bodyPr>
          <a:lstStyle/>
          <a:p>
            <a:pPr>
              <a:spcAft>
                <a:spcPts val="600"/>
              </a:spcAft>
            </a:pPr>
            <a:r>
              <a:rPr lang="en-GB" dirty="0"/>
              <a:t> </a:t>
            </a:r>
            <a:endParaRPr lang="en-GB"/>
          </a:p>
        </p:txBody>
      </p:sp>
    </p:spTree>
    <p:extLst>
      <p:ext uri="{BB962C8B-B14F-4D97-AF65-F5344CB8AC3E}">
        <p14:creationId xmlns:p14="http://schemas.microsoft.com/office/powerpoint/2010/main" val="39477687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0C8964A-AAAA-AD1F-2BB7-99C6B81B68BB}"/>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5A0597D-442E-592B-A7F9-8763341776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017EA8D-A4D8-2C6F-826C-E517A206AB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40D0207-D423-6D18-A3AC-D4F9286614EA}"/>
              </a:ext>
            </a:extLst>
          </p:cNvPr>
          <p:cNvSpPr>
            <a:spLocks noGrp="1"/>
          </p:cNvSpPr>
          <p:nvPr>
            <p:ph type="title"/>
          </p:nvPr>
        </p:nvSpPr>
        <p:spPr>
          <a:xfrm>
            <a:off x="686834" y="591344"/>
            <a:ext cx="3200400" cy="5585619"/>
          </a:xfrm>
        </p:spPr>
        <p:txBody>
          <a:bodyPr>
            <a:normAutofit/>
          </a:bodyPr>
          <a:lstStyle/>
          <a:p>
            <a:r>
              <a:rPr lang="en-GB" sz="3400" b="1" dirty="0">
                <a:solidFill>
                  <a:srgbClr val="FFFFFF"/>
                </a:solidFill>
                <a:latin typeface="Raleway" pitchFamily="2" charset="0"/>
              </a:rPr>
              <a:t>7 Golden rules when sharing information ​</a:t>
            </a:r>
          </a:p>
        </p:txBody>
      </p:sp>
      <p:sp>
        <p:nvSpPr>
          <p:cNvPr id="14" name="Arc 13">
            <a:extLst>
              <a:ext uri="{FF2B5EF4-FFF2-40B4-BE49-F238E27FC236}">
                <a16:creationId xmlns:a16="http://schemas.microsoft.com/office/drawing/2014/main" id="{FC4AEF53-6F89-35DA-054F-8D626D003F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pic>
        <p:nvPicPr>
          <p:cNvPr id="8" name="Content Placeholder 7">
            <a:extLst>
              <a:ext uri="{FF2B5EF4-FFF2-40B4-BE49-F238E27FC236}">
                <a16:creationId xmlns:a16="http://schemas.microsoft.com/office/drawing/2014/main" id="{7F461C4B-9354-6BEA-726F-CB908604BC83}"/>
              </a:ext>
            </a:extLst>
          </p:cNvPr>
          <p:cNvPicPr>
            <a:picLocks noGrp="1" noChangeAspect="1"/>
          </p:cNvPicPr>
          <p:nvPr>
            <p:ph idx="1"/>
          </p:nvPr>
        </p:nvPicPr>
        <p:blipFill>
          <a:blip r:embed="rId3"/>
          <a:stretch>
            <a:fillRect/>
          </a:stretch>
        </p:blipFill>
        <p:spPr>
          <a:xfrm>
            <a:off x="4214734" y="876534"/>
            <a:ext cx="7620000" cy="4286250"/>
          </a:xfrm>
          <a:prstGeom prst="rect">
            <a:avLst/>
          </a:prstGeom>
        </p:spPr>
      </p:pic>
    </p:spTree>
    <p:extLst>
      <p:ext uri="{BB962C8B-B14F-4D97-AF65-F5344CB8AC3E}">
        <p14:creationId xmlns:p14="http://schemas.microsoft.com/office/powerpoint/2010/main" val="36937407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F2DBB80-EF59-E3C4-2731-05BA8348BAE3}"/>
              </a:ext>
            </a:extLst>
          </p:cNvPr>
          <p:cNvSpPr>
            <a:spLocks noGrp="1"/>
          </p:cNvSpPr>
          <p:nvPr>
            <p:ph type="title"/>
          </p:nvPr>
        </p:nvSpPr>
        <p:spPr>
          <a:xfrm>
            <a:off x="686834" y="1153572"/>
            <a:ext cx="3200400" cy="4461163"/>
          </a:xfrm>
        </p:spPr>
        <p:txBody>
          <a:bodyPr>
            <a:normAutofit/>
          </a:bodyPr>
          <a:lstStyle/>
          <a:p>
            <a:r>
              <a:rPr lang="en-GB" dirty="0">
                <a:solidFill>
                  <a:srgbClr val="FFFFFF"/>
                </a:solidFill>
                <a:latin typeface="Raleway" pitchFamily="2" charset="0"/>
              </a:rPr>
              <a:t>LADO updates and reminders</a:t>
            </a:r>
          </a:p>
        </p:txBody>
      </p:sp>
      <p:sp>
        <p:nvSpPr>
          <p:cNvPr id="21" name="Arc 20">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CA9FC665-8694-A975-2501-82EF6BCA78F7}"/>
              </a:ext>
            </a:extLst>
          </p:cNvPr>
          <p:cNvSpPr>
            <a:spLocks noGrp="1"/>
          </p:cNvSpPr>
          <p:nvPr>
            <p:ph idx="1"/>
          </p:nvPr>
        </p:nvSpPr>
        <p:spPr>
          <a:xfrm>
            <a:off x="4447308" y="591344"/>
            <a:ext cx="6906491" cy="5585619"/>
          </a:xfrm>
        </p:spPr>
        <p:txBody>
          <a:bodyPr anchor="ctr">
            <a:normAutofit/>
          </a:bodyPr>
          <a:lstStyle/>
          <a:p>
            <a:r>
              <a:rPr lang="en-GB" sz="1600" dirty="0">
                <a:latin typeface="Raleway" pitchFamily="2" charset="0"/>
              </a:rPr>
              <a:t>LADO in South Glos is Jon Goddard </a:t>
            </a:r>
          </a:p>
          <a:p>
            <a:pPr marL="0" indent="0">
              <a:buNone/>
            </a:pPr>
            <a:r>
              <a:rPr lang="en-GB" sz="1600" dirty="0">
                <a:latin typeface="Raleway" pitchFamily="2" charset="0"/>
              </a:rPr>
              <a:t>     </a:t>
            </a:r>
            <a:r>
              <a:rPr lang="en-GB" sz="1600" dirty="0">
                <a:latin typeface="Raleway" pitchFamily="2" charset="0"/>
                <a:hlinkClick r:id="rId3"/>
              </a:rPr>
              <a:t>lado@southglos.gov.uk</a:t>
            </a:r>
            <a:r>
              <a:rPr lang="en-GB" sz="1600" dirty="0">
                <a:latin typeface="Raleway" pitchFamily="2" charset="0"/>
              </a:rPr>
              <a:t>  </a:t>
            </a:r>
          </a:p>
          <a:p>
            <a:pPr marL="0" indent="0">
              <a:buNone/>
            </a:pPr>
            <a:r>
              <a:rPr lang="en-GB" sz="1600" dirty="0">
                <a:latin typeface="Raleway" pitchFamily="2" charset="0"/>
              </a:rPr>
              <a:t>     01454 868508</a:t>
            </a:r>
          </a:p>
          <a:p>
            <a:pPr marL="0" indent="0">
              <a:buNone/>
            </a:pPr>
            <a:endParaRPr lang="en-GB" sz="1600" dirty="0">
              <a:latin typeface="Raleway" pitchFamily="2" charset="0"/>
            </a:endParaRPr>
          </a:p>
          <a:p>
            <a:r>
              <a:rPr lang="en-GB" sz="1600" dirty="0">
                <a:latin typeface="Raleway" pitchFamily="2" charset="0"/>
              </a:rPr>
              <a:t>As a member of staff all concerns need to be shared with the Headteacher or DSL and they will then make the decision if it meets the threshold for LADO. They will contact LADO and make the referral.  </a:t>
            </a:r>
          </a:p>
          <a:p>
            <a:r>
              <a:rPr lang="en-GB" sz="1600" dirty="0">
                <a:latin typeface="Raleway" pitchFamily="2" charset="0"/>
              </a:rPr>
              <a:t>If the concern is about the Headteacher then this concern is taken to the Chair of Governors.</a:t>
            </a:r>
          </a:p>
          <a:p>
            <a:r>
              <a:rPr lang="en-GB" sz="1600" dirty="0">
                <a:latin typeface="Raleway" pitchFamily="2" charset="0"/>
              </a:rPr>
              <a:t>Please remember not to do the investigation before the referral to the LADO. First speak with the LADO for advice and guidance and follow steps agreed. </a:t>
            </a:r>
          </a:p>
          <a:p>
            <a:r>
              <a:rPr lang="en-GB" sz="1600" dirty="0">
                <a:latin typeface="Raleway" pitchFamily="2" charset="0"/>
              </a:rPr>
              <a:t>Please do not encourage parents to go directly to the LADO as it is a professional facing roll and it needs to be the school who make the contact. </a:t>
            </a:r>
          </a:p>
        </p:txBody>
      </p:sp>
    </p:spTree>
    <p:extLst>
      <p:ext uri="{BB962C8B-B14F-4D97-AF65-F5344CB8AC3E}">
        <p14:creationId xmlns:p14="http://schemas.microsoft.com/office/powerpoint/2010/main" val="25912246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93709A7-58D5-D57A-B837-68260FB3533B}"/>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A1118C7-79B6-CFC8-0399-47E748A1A1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B530E43-AF4F-95ED-495F-418DFB97D4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688F410E-F1C3-2CF9-824D-D1ACE73F4B3C}"/>
              </a:ext>
            </a:extLst>
          </p:cNvPr>
          <p:cNvSpPr>
            <a:spLocks noGrp="1"/>
          </p:cNvSpPr>
          <p:nvPr>
            <p:ph type="title"/>
          </p:nvPr>
        </p:nvSpPr>
        <p:spPr>
          <a:xfrm>
            <a:off x="838200" y="401221"/>
            <a:ext cx="10515600" cy="1348065"/>
          </a:xfrm>
        </p:spPr>
        <p:txBody>
          <a:bodyPr>
            <a:normAutofit/>
          </a:bodyPr>
          <a:lstStyle/>
          <a:p>
            <a:r>
              <a:rPr lang="en-GB" sz="5400" dirty="0">
                <a:solidFill>
                  <a:srgbClr val="FFFFFF"/>
                </a:solidFill>
                <a:latin typeface="Raleway" pitchFamily="2" charset="0"/>
              </a:rPr>
              <a:t>Refresh your knowledge</a:t>
            </a:r>
          </a:p>
        </p:txBody>
      </p:sp>
      <p:sp>
        <p:nvSpPr>
          <p:cNvPr id="7" name="TextBox 6">
            <a:extLst>
              <a:ext uri="{FF2B5EF4-FFF2-40B4-BE49-F238E27FC236}">
                <a16:creationId xmlns:a16="http://schemas.microsoft.com/office/drawing/2014/main" id="{CAB2445C-2EDD-D2E8-3BFE-31EDA8B05581}"/>
              </a:ext>
            </a:extLst>
          </p:cNvPr>
          <p:cNvSpPr txBox="1"/>
          <p:nvPr/>
        </p:nvSpPr>
        <p:spPr>
          <a:xfrm>
            <a:off x="490185" y="2347414"/>
            <a:ext cx="2299448" cy="400110"/>
          </a:xfrm>
          <a:prstGeom prst="rect">
            <a:avLst/>
          </a:prstGeom>
          <a:noFill/>
        </p:spPr>
        <p:txBody>
          <a:bodyPr wrap="square" rtlCol="0">
            <a:spAutoFit/>
          </a:bodyPr>
          <a:lstStyle/>
          <a:p>
            <a:pPr algn="ctr"/>
            <a:r>
              <a:rPr lang="en-GB" sz="2000" b="1" dirty="0">
                <a:latin typeface="Raleway" pitchFamily="2" charset="0"/>
              </a:rPr>
              <a:t>Whistleblowing </a:t>
            </a:r>
          </a:p>
        </p:txBody>
      </p:sp>
      <p:sp>
        <p:nvSpPr>
          <p:cNvPr id="11" name="TextBox 10">
            <a:extLst>
              <a:ext uri="{FF2B5EF4-FFF2-40B4-BE49-F238E27FC236}">
                <a16:creationId xmlns:a16="http://schemas.microsoft.com/office/drawing/2014/main" id="{2C8AFFB8-BFA5-878A-BD60-4403A282CC8E}"/>
              </a:ext>
            </a:extLst>
          </p:cNvPr>
          <p:cNvSpPr txBox="1"/>
          <p:nvPr/>
        </p:nvSpPr>
        <p:spPr>
          <a:xfrm>
            <a:off x="4622109" y="2347414"/>
            <a:ext cx="2299448" cy="400110"/>
          </a:xfrm>
          <a:prstGeom prst="rect">
            <a:avLst/>
          </a:prstGeom>
          <a:noFill/>
        </p:spPr>
        <p:txBody>
          <a:bodyPr wrap="square" rtlCol="0">
            <a:spAutoFit/>
          </a:bodyPr>
          <a:lstStyle/>
          <a:p>
            <a:r>
              <a:rPr lang="en-GB" sz="2000" b="1" dirty="0">
                <a:latin typeface="Raleway" pitchFamily="2" charset="0"/>
              </a:rPr>
              <a:t>The Harm Test </a:t>
            </a:r>
          </a:p>
        </p:txBody>
      </p:sp>
      <p:sp>
        <p:nvSpPr>
          <p:cNvPr id="13" name="TextBox 12">
            <a:extLst>
              <a:ext uri="{FF2B5EF4-FFF2-40B4-BE49-F238E27FC236}">
                <a16:creationId xmlns:a16="http://schemas.microsoft.com/office/drawing/2014/main" id="{EA74C46C-2922-2283-8349-4D407A709F89}"/>
              </a:ext>
            </a:extLst>
          </p:cNvPr>
          <p:cNvSpPr txBox="1"/>
          <p:nvPr/>
        </p:nvSpPr>
        <p:spPr>
          <a:xfrm>
            <a:off x="8754034" y="2307652"/>
            <a:ext cx="2599766" cy="400110"/>
          </a:xfrm>
          <a:prstGeom prst="rect">
            <a:avLst/>
          </a:prstGeom>
          <a:noFill/>
        </p:spPr>
        <p:txBody>
          <a:bodyPr wrap="square" rtlCol="0">
            <a:spAutoFit/>
          </a:bodyPr>
          <a:lstStyle/>
          <a:p>
            <a:r>
              <a:rPr lang="en-GB" sz="2000" b="1" dirty="0">
                <a:latin typeface="Raleway" pitchFamily="2" charset="0"/>
              </a:rPr>
              <a:t>Low-level concerns</a:t>
            </a:r>
          </a:p>
        </p:txBody>
      </p:sp>
      <p:sp>
        <p:nvSpPr>
          <p:cNvPr id="14" name="TextBox 13">
            <a:extLst>
              <a:ext uri="{FF2B5EF4-FFF2-40B4-BE49-F238E27FC236}">
                <a16:creationId xmlns:a16="http://schemas.microsoft.com/office/drawing/2014/main" id="{C22A9D3B-BE72-2F5B-6E1B-463492970E92}"/>
              </a:ext>
            </a:extLst>
          </p:cNvPr>
          <p:cNvSpPr txBox="1"/>
          <p:nvPr/>
        </p:nvSpPr>
        <p:spPr>
          <a:xfrm>
            <a:off x="381000" y="2945542"/>
            <a:ext cx="3424518" cy="1569660"/>
          </a:xfrm>
          <a:prstGeom prst="rect">
            <a:avLst/>
          </a:prstGeom>
          <a:noFill/>
        </p:spPr>
        <p:txBody>
          <a:bodyPr wrap="square" rtlCol="0">
            <a:spAutoFit/>
          </a:bodyPr>
          <a:lstStyle/>
          <a:p>
            <a:r>
              <a:rPr lang="en-GB" sz="1600" dirty="0">
                <a:latin typeface="Raleway" pitchFamily="2" charset="0"/>
              </a:rPr>
              <a:t>Whistleblowing refers to when a worker makes a disclosure of information which they reasonably believe shows wrongdoing or someone covering up wrongdoing </a:t>
            </a:r>
          </a:p>
        </p:txBody>
      </p:sp>
      <p:sp>
        <p:nvSpPr>
          <p:cNvPr id="20" name="TextBox 19">
            <a:extLst>
              <a:ext uri="{FF2B5EF4-FFF2-40B4-BE49-F238E27FC236}">
                <a16:creationId xmlns:a16="http://schemas.microsoft.com/office/drawing/2014/main" id="{9EC2F307-0D6F-5356-35B0-8AE6823A5E50}"/>
              </a:ext>
            </a:extLst>
          </p:cNvPr>
          <p:cNvSpPr txBox="1"/>
          <p:nvPr/>
        </p:nvSpPr>
        <p:spPr>
          <a:xfrm>
            <a:off x="4186518" y="2894547"/>
            <a:ext cx="3922059" cy="3816429"/>
          </a:xfrm>
          <a:prstGeom prst="rect">
            <a:avLst/>
          </a:prstGeom>
          <a:noFill/>
        </p:spPr>
        <p:txBody>
          <a:bodyPr wrap="square">
            <a:spAutoFit/>
          </a:bodyPr>
          <a:lstStyle/>
          <a:p>
            <a:pPr marL="285750" indent="-285750">
              <a:buFont typeface="Arial" panose="020B0604020202020204" pitchFamily="34" charset="0"/>
              <a:buChar char="•"/>
            </a:pPr>
            <a:r>
              <a:rPr lang="en-GB" sz="1600" dirty="0">
                <a:latin typeface="Raleway" pitchFamily="2" charset="0"/>
              </a:rPr>
              <a:t>Behaved in a way that has harmed a child, or may have harmed a child; and/or</a:t>
            </a:r>
          </a:p>
          <a:p>
            <a:pPr marL="285750" indent="-285750">
              <a:buFont typeface="Arial" panose="020B0604020202020204" pitchFamily="34" charset="0"/>
              <a:buChar char="•"/>
            </a:pPr>
            <a:r>
              <a:rPr lang="en-GB" sz="1600" dirty="0">
                <a:latin typeface="Raleway" pitchFamily="2" charset="0"/>
              </a:rPr>
              <a:t>Possibly committed a criminal offence against or related to a child; and/or</a:t>
            </a:r>
          </a:p>
          <a:p>
            <a:pPr marL="285750" indent="-285750">
              <a:buFont typeface="Arial" panose="020B0604020202020204" pitchFamily="34" charset="0"/>
              <a:buChar char="•"/>
            </a:pPr>
            <a:r>
              <a:rPr lang="en-GB" sz="1600" dirty="0">
                <a:latin typeface="Raleway" pitchFamily="2" charset="0"/>
              </a:rPr>
              <a:t>Behaved towards a child or children in a way that indicates he or she may pose a risk of harm to children; and/or</a:t>
            </a:r>
          </a:p>
          <a:p>
            <a:pPr marL="285750" indent="-285750">
              <a:buFont typeface="Arial" panose="020B0604020202020204" pitchFamily="34" charset="0"/>
              <a:buChar char="•"/>
            </a:pPr>
            <a:r>
              <a:rPr lang="en-GB" sz="1600" dirty="0">
                <a:latin typeface="Raleway" pitchFamily="2" charset="0"/>
              </a:rPr>
              <a:t>Behaved or may have behaved in a way that indicates they may not be suitable to work with children.</a:t>
            </a:r>
          </a:p>
          <a:p>
            <a:endParaRPr lang="en-GB" sz="1600" dirty="0">
              <a:latin typeface="Raleway" pitchFamily="2" charset="0"/>
            </a:endParaRPr>
          </a:p>
          <a:p>
            <a:r>
              <a:rPr lang="en-GB" dirty="0"/>
              <a:t>These MUST be reported to LADO</a:t>
            </a:r>
          </a:p>
        </p:txBody>
      </p:sp>
      <p:sp>
        <p:nvSpPr>
          <p:cNvPr id="24" name="TextBox 23">
            <a:extLst>
              <a:ext uri="{FF2B5EF4-FFF2-40B4-BE49-F238E27FC236}">
                <a16:creationId xmlns:a16="http://schemas.microsoft.com/office/drawing/2014/main" id="{7C4770E6-F362-EEBD-2E64-5D114294061F}"/>
              </a:ext>
            </a:extLst>
          </p:cNvPr>
          <p:cNvSpPr txBox="1"/>
          <p:nvPr/>
        </p:nvSpPr>
        <p:spPr>
          <a:xfrm>
            <a:off x="8187735" y="2905780"/>
            <a:ext cx="3922059" cy="3293209"/>
          </a:xfrm>
          <a:prstGeom prst="rect">
            <a:avLst/>
          </a:prstGeom>
          <a:noFill/>
        </p:spPr>
        <p:txBody>
          <a:bodyPr wrap="square" rtlCol="0">
            <a:spAutoFit/>
          </a:bodyPr>
          <a:lstStyle/>
          <a:p>
            <a:r>
              <a:rPr lang="en-GB" sz="1600" dirty="0">
                <a:latin typeface="Raleway" pitchFamily="2" charset="0"/>
              </a:rPr>
              <a:t>A low-level concern is any concern – no matter how small and even if no more than causing unease or a ‘nagging doubt’ – that an adult working in or on behalf of the school or college may have acted in a ways that:</a:t>
            </a:r>
          </a:p>
          <a:p>
            <a:endParaRPr lang="en-GB" sz="1600" dirty="0">
              <a:latin typeface="Raleway" pitchFamily="2" charset="0"/>
            </a:endParaRPr>
          </a:p>
          <a:p>
            <a:pPr marL="285750" indent="-285750">
              <a:buFont typeface="Arial" panose="020B0604020202020204" pitchFamily="34" charset="0"/>
              <a:buChar char="•"/>
            </a:pPr>
            <a:r>
              <a:rPr lang="en-GB" sz="1600" dirty="0">
                <a:latin typeface="Raleway" pitchFamily="2" charset="0"/>
              </a:rPr>
              <a:t>Is inconsistent with the staff code of conduct, including inappropriate conduct outside of work and </a:t>
            </a:r>
          </a:p>
          <a:p>
            <a:pPr marL="285750" indent="-285750">
              <a:buFont typeface="Arial" panose="020B0604020202020204" pitchFamily="34" charset="0"/>
              <a:buChar char="•"/>
            </a:pPr>
            <a:r>
              <a:rPr lang="en-GB" sz="1600" dirty="0">
                <a:latin typeface="Raleway" pitchFamily="2" charset="0"/>
              </a:rPr>
              <a:t>Does not meet the harm threshold or is otherwise not serious enough to consider a referral to LADO</a:t>
            </a:r>
          </a:p>
        </p:txBody>
      </p:sp>
      <p:pic>
        <p:nvPicPr>
          <p:cNvPr id="1026" name="Picture 2" descr="Creative Vector Illustration of a Thinking Man">
            <a:extLst>
              <a:ext uri="{FF2B5EF4-FFF2-40B4-BE49-F238E27FC236}">
                <a16:creationId xmlns:a16="http://schemas.microsoft.com/office/drawing/2014/main" id="{487282C6-F0D9-D2CB-3D57-A13498F9BA6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0185" y="4515202"/>
            <a:ext cx="1866833" cy="1866833"/>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94201B5F-0AFD-4FE6-CB21-D8B098FB7C45}"/>
              </a:ext>
            </a:extLst>
          </p:cNvPr>
          <p:cNvSpPr txBox="1"/>
          <p:nvPr/>
        </p:nvSpPr>
        <p:spPr>
          <a:xfrm>
            <a:off x="228600" y="6198989"/>
            <a:ext cx="3576918" cy="338554"/>
          </a:xfrm>
          <a:prstGeom prst="rect">
            <a:avLst/>
          </a:prstGeom>
          <a:noFill/>
        </p:spPr>
        <p:txBody>
          <a:bodyPr wrap="square" rtlCol="0">
            <a:spAutoFit/>
          </a:bodyPr>
          <a:lstStyle/>
          <a:p>
            <a:r>
              <a:rPr lang="en-GB" sz="1600" b="1" dirty="0">
                <a:solidFill>
                  <a:srgbClr val="FF0000"/>
                </a:solidFill>
                <a:latin typeface="Raleway" pitchFamily="2" charset="0"/>
              </a:rPr>
              <a:t>Who would you report these too?</a:t>
            </a:r>
          </a:p>
        </p:txBody>
      </p:sp>
    </p:spTree>
    <p:extLst>
      <p:ext uri="{BB962C8B-B14F-4D97-AF65-F5344CB8AC3E}">
        <p14:creationId xmlns:p14="http://schemas.microsoft.com/office/powerpoint/2010/main" val="3183630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P spid="20"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7" name="Rectangle 76">
            <a:extLst>
              <a:ext uri="{FF2B5EF4-FFF2-40B4-BE49-F238E27FC236}">
                <a16:creationId xmlns:a16="http://schemas.microsoft.com/office/drawing/2014/main" id="{4E1BEB12-92AF-4445-98AD-4C7756E7C9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D0522C2C-7B5C-48A7-A969-03941E5D2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1"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69476" y="220196"/>
            <a:ext cx="9422524" cy="6637806"/>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3" name="Oval 82">
            <a:extLst>
              <a:ext uri="{FF2B5EF4-FFF2-40B4-BE49-F238E27FC236}">
                <a16:creationId xmlns:a16="http://schemas.microsoft.com/office/drawing/2014/main" id="{D6EE29F2-D77F-4BD0-A20B-334D316A1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09800" y="2099696"/>
            <a:ext cx="1942241" cy="18895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5" name="Arc 84">
            <a:extLst>
              <a:ext uri="{FF2B5EF4-FFF2-40B4-BE49-F238E27FC236}">
                <a16:creationId xmlns:a16="http://schemas.microsoft.com/office/drawing/2014/main" id="{22D09ED2-868F-42C6-866E-F92E0CEF31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520172">
            <a:off x="1613162" y="1492572"/>
            <a:ext cx="2987899" cy="2987899"/>
          </a:xfrm>
          <a:prstGeom prst="arc">
            <a:avLst>
              <a:gd name="adj1" fmla="val 14455503"/>
              <a:gd name="adj2" fmla="val 227775"/>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45069499-0704-A812-F82F-2E05C9A34588}"/>
              </a:ext>
            </a:extLst>
          </p:cNvPr>
          <p:cNvSpPr txBox="1"/>
          <p:nvPr/>
        </p:nvSpPr>
        <p:spPr>
          <a:xfrm>
            <a:off x="4038600" y="1939159"/>
            <a:ext cx="7644627" cy="2751086"/>
          </a:xfrm>
          <a:prstGeom prst="rect">
            <a:avLst/>
          </a:prstGeom>
        </p:spPr>
        <p:txBody>
          <a:bodyPr vert="horz" lIns="91440" tIns="45720" rIns="91440" bIns="45720" rtlCol="0" anchor="b">
            <a:normAutofit/>
          </a:bodyPr>
          <a:lstStyle/>
          <a:p>
            <a:pPr marL="0" marR="0" lvl="0" indent="0" algn="r" defTabSz="914400" fontAlgn="auto">
              <a:lnSpc>
                <a:spcPct val="90000"/>
              </a:lnSpc>
              <a:spcBef>
                <a:spcPct val="0"/>
              </a:spcBef>
              <a:spcAft>
                <a:spcPts val="600"/>
              </a:spcAft>
              <a:buClrTx/>
              <a:buSzTx/>
              <a:tabLst/>
              <a:defRPr/>
            </a:pPr>
            <a:r>
              <a:rPr kumimoji="0" lang="en-US" sz="6000" b="1" i="0" u="none" strike="noStrike" kern="1200" cap="none" spc="0" normalizeH="0" baseline="0" noProof="0">
                <a:ln>
                  <a:noFill/>
                </a:ln>
                <a:solidFill>
                  <a:schemeClr val="tx1"/>
                </a:solidFill>
                <a:effectLst/>
                <a:uLnTx/>
                <a:uFillTx/>
                <a:latin typeface="+mj-lt"/>
                <a:ea typeface="+mj-ea"/>
                <a:cs typeface="+mj-cs"/>
              </a:rPr>
              <a:t>Why do we refresh our safeguarding training annually?</a:t>
            </a:r>
          </a:p>
        </p:txBody>
      </p:sp>
    </p:spTree>
    <p:extLst>
      <p:ext uri="{BB962C8B-B14F-4D97-AF65-F5344CB8AC3E}">
        <p14:creationId xmlns:p14="http://schemas.microsoft.com/office/powerpoint/2010/main" val="161487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75" name="Rectangle 7174">
            <a:extLst>
              <a:ext uri="{FF2B5EF4-FFF2-40B4-BE49-F238E27FC236}">
                <a16:creationId xmlns:a16="http://schemas.microsoft.com/office/drawing/2014/main" id="{2D2B266D-3625-4584-A5C3-7D3F672CFF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77" name="Freeform: Shape 7176">
            <a:extLst>
              <a:ext uri="{FF2B5EF4-FFF2-40B4-BE49-F238E27FC236}">
                <a16:creationId xmlns:a16="http://schemas.microsoft.com/office/drawing/2014/main" id="{A5D2A5D1-BA0D-47D3-B051-DA7743C46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219825"/>
          </a:xfrm>
          <a:custGeom>
            <a:avLst/>
            <a:gdLst>
              <a:gd name="connsiteX0" fmla="*/ 6789701 w 12192000"/>
              <a:gd name="connsiteY0" fmla="*/ 6151588 h 6219825"/>
              <a:gd name="connsiteX1" fmla="*/ 6788702 w 12192000"/>
              <a:gd name="connsiteY1" fmla="*/ 6151666 h 6219825"/>
              <a:gd name="connsiteX2" fmla="*/ 6788476 w 12192000"/>
              <a:gd name="connsiteY2" fmla="*/ 6152200 h 6219825"/>
              <a:gd name="connsiteX3" fmla="*/ 9834 w 12192000"/>
              <a:gd name="connsiteY3" fmla="*/ 0 h 6219825"/>
              <a:gd name="connsiteX4" fmla="*/ 12357 w 12192000"/>
              <a:gd name="connsiteY4" fmla="*/ 1 h 6219825"/>
              <a:gd name="connsiteX5" fmla="*/ 12192000 w 12192000"/>
              <a:gd name="connsiteY5" fmla="*/ 1 h 6219825"/>
              <a:gd name="connsiteX6" fmla="*/ 12192000 w 12192000"/>
              <a:gd name="connsiteY6" fmla="*/ 5105401 h 6219825"/>
              <a:gd name="connsiteX7" fmla="*/ 12191716 w 12192000"/>
              <a:gd name="connsiteY7" fmla="*/ 5105401 h 6219825"/>
              <a:gd name="connsiteX8" fmla="*/ 12192000 w 12192000"/>
              <a:gd name="connsiteY8" fmla="*/ 5256977 h 6219825"/>
              <a:gd name="connsiteX9" fmla="*/ 12061096 w 12192000"/>
              <a:gd name="connsiteY9" fmla="*/ 5296034 h 6219825"/>
              <a:gd name="connsiteX10" fmla="*/ 11676800 w 12192000"/>
              <a:gd name="connsiteY10" fmla="*/ 5399652 h 6219825"/>
              <a:gd name="connsiteX11" fmla="*/ 10425355 w 12192000"/>
              <a:gd name="connsiteY11" fmla="*/ 5683310 h 6219825"/>
              <a:gd name="connsiteX12" fmla="*/ 9424022 w 12192000"/>
              <a:gd name="connsiteY12" fmla="*/ 5858546 h 6219825"/>
              <a:gd name="connsiteX13" fmla="*/ 8458419 w 12192000"/>
              <a:gd name="connsiteY13" fmla="*/ 5992303 h 6219825"/>
              <a:gd name="connsiteX14" fmla="*/ 7715970 w 12192000"/>
              <a:gd name="connsiteY14" fmla="*/ 6072283 h 6219825"/>
              <a:gd name="connsiteX15" fmla="*/ 6951716 w 12192000"/>
              <a:gd name="connsiteY15" fmla="*/ 6138091 h 6219825"/>
              <a:gd name="connsiteX16" fmla="*/ 6936303 w 12192000"/>
              <a:gd name="connsiteY16" fmla="*/ 6140163 h 6219825"/>
              <a:gd name="connsiteX17" fmla="*/ 6790448 w 12192000"/>
              <a:gd name="connsiteY17" fmla="*/ 6151529 h 6219825"/>
              <a:gd name="connsiteX18" fmla="*/ 6799941 w 12192000"/>
              <a:gd name="connsiteY18" fmla="*/ 6153349 h 6219825"/>
              <a:gd name="connsiteX19" fmla="*/ 6835432 w 12192000"/>
              <a:gd name="connsiteY19" fmla="*/ 6151642 h 6219825"/>
              <a:gd name="connsiteX20" fmla="*/ 6884003 w 12192000"/>
              <a:gd name="connsiteY20" fmla="*/ 6148662 h 6219825"/>
              <a:gd name="connsiteX21" fmla="*/ 7578771 w 12192000"/>
              <a:gd name="connsiteY21" fmla="*/ 6116122 h 6219825"/>
              <a:gd name="connsiteX22" fmla="*/ 8623845 w 12192000"/>
              <a:gd name="connsiteY22" fmla="*/ 6029188 h 6219825"/>
              <a:gd name="connsiteX23" fmla="*/ 9479970 w 12192000"/>
              <a:gd name="connsiteY23" fmla="*/ 5925239 h 6219825"/>
              <a:gd name="connsiteX24" fmla="*/ 10629308 w 12192000"/>
              <a:gd name="connsiteY24" fmla="*/ 5731000 h 6219825"/>
              <a:gd name="connsiteX25" fmla="*/ 11998498 w 12192000"/>
              <a:gd name="connsiteY25" fmla="*/ 5404869 h 6219825"/>
              <a:gd name="connsiteX26" fmla="*/ 12192000 w 12192000"/>
              <a:gd name="connsiteY26" fmla="*/ 5347846 h 6219825"/>
              <a:gd name="connsiteX27" fmla="*/ 12192000 w 12192000"/>
              <a:gd name="connsiteY27" fmla="*/ 5402606 h 6219825"/>
              <a:gd name="connsiteX28" fmla="*/ 11829257 w 12192000"/>
              <a:gd name="connsiteY28" fmla="*/ 5507950 h 6219825"/>
              <a:gd name="connsiteX29" fmla="*/ 10939183 w 12192000"/>
              <a:gd name="connsiteY29" fmla="*/ 5722555 h 6219825"/>
              <a:gd name="connsiteX30" fmla="*/ 9985530 w 12192000"/>
              <a:gd name="connsiteY30" fmla="*/ 5902635 h 6219825"/>
              <a:gd name="connsiteX31" fmla="*/ 9186882 w 12192000"/>
              <a:gd name="connsiteY31" fmla="*/ 6018631 h 6219825"/>
              <a:gd name="connsiteX32" fmla="*/ 8578198 w 12192000"/>
              <a:gd name="connsiteY32" fmla="*/ 6088179 h 6219825"/>
              <a:gd name="connsiteX33" fmla="*/ 7864358 w 12192000"/>
              <a:gd name="connsiteY33" fmla="*/ 6149656 h 6219825"/>
              <a:gd name="connsiteX34" fmla="*/ 6935502 w 12192000"/>
              <a:gd name="connsiteY34" fmla="*/ 6201071 h 6219825"/>
              <a:gd name="connsiteX35" fmla="*/ 6477750 w 12192000"/>
              <a:gd name="connsiteY35" fmla="*/ 6214980 h 6219825"/>
              <a:gd name="connsiteX36" fmla="*/ 6362294 w 12192000"/>
              <a:gd name="connsiteY36" fmla="*/ 6219825 h 6219825"/>
              <a:gd name="connsiteX37" fmla="*/ 6057129 w 12192000"/>
              <a:gd name="connsiteY37" fmla="*/ 6219825 h 6219825"/>
              <a:gd name="connsiteX38" fmla="*/ 5977784 w 12192000"/>
              <a:gd name="connsiteY38" fmla="*/ 6215229 h 6219825"/>
              <a:gd name="connsiteX39" fmla="*/ 5265087 w 12192000"/>
              <a:gd name="connsiteY39" fmla="*/ 6178965 h 6219825"/>
              <a:gd name="connsiteX40" fmla="*/ 4346277 w 12192000"/>
              <a:gd name="connsiteY40" fmla="*/ 6116869 h 6219825"/>
              <a:gd name="connsiteX41" fmla="*/ 3373045 w 12192000"/>
              <a:gd name="connsiteY41" fmla="*/ 6018259 h 6219825"/>
              <a:gd name="connsiteX42" fmla="*/ 2362173 w 12192000"/>
              <a:gd name="connsiteY42" fmla="*/ 5899282 h 6219825"/>
              <a:gd name="connsiteX43" fmla="*/ 1233178 w 12192000"/>
              <a:gd name="connsiteY43" fmla="*/ 5726033 h 6219825"/>
              <a:gd name="connsiteX44" fmla="*/ 68500 w 12192000"/>
              <a:gd name="connsiteY44" fmla="*/ 5486226 h 6219825"/>
              <a:gd name="connsiteX45" fmla="*/ 0 w 12192000"/>
              <a:gd name="connsiteY45" fmla="*/ 5468863 h 6219825"/>
              <a:gd name="connsiteX46" fmla="*/ 0 w 12192000"/>
              <a:gd name="connsiteY46" fmla="*/ 5412351 h 6219825"/>
              <a:gd name="connsiteX47" fmla="*/ 72441 w 12192000"/>
              <a:gd name="connsiteY47" fmla="*/ 5431135 h 6219825"/>
              <a:gd name="connsiteX48" fmla="*/ 600716 w 12192000"/>
              <a:gd name="connsiteY48" fmla="*/ 5549555 h 6219825"/>
              <a:gd name="connsiteX49" fmla="*/ 1769512 w 12192000"/>
              <a:gd name="connsiteY49" fmla="*/ 5759811 h 6219825"/>
              <a:gd name="connsiteX50" fmla="*/ 2613554 w 12192000"/>
              <a:gd name="connsiteY50" fmla="*/ 5876802 h 6219825"/>
              <a:gd name="connsiteX51" fmla="*/ 2581134 w 12192000"/>
              <a:gd name="connsiteY51" fmla="*/ 5866867 h 6219825"/>
              <a:gd name="connsiteX52" fmla="*/ 1112635 w 12192000"/>
              <a:gd name="connsiteY52" fmla="*/ 5534031 h 6219825"/>
              <a:gd name="connsiteX53" fmla="*/ 420412 w 12192000"/>
              <a:gd name="connsiteY53" fmla="*/ 5334514 h 6219825"/>
              <a:gd name="connsiteX54" fmla="*/ 0 w 12192000"/>
              <a:gd name="connsiteY54" fmla="*/ 5195539 h 6219825"/>
              <a:gd name="connsiteX55" fmla="*/ 60 w 12192000"/>
              <a:gd name="connsiteY55" fmla="*/ 5105401 h 6219825"/>
              <a:gd name="connsiteX56" fmla="*/ 0 w 12192000"/>
              <a:gd name="connsiteY56" fmla="*/ 5105401 h 6219825"/>
              <a:gd name="connsiteX57" fmla="*/ 0 w 12192000"/>
              <a:gd name="connsiteY57" fmla="*/ 1 h 6219825"/>
              <a:gd name="connsiteX58" fmla="*/ 9834 w 12192000"/>
              <a:gd name="connsiteY58" fmla="*/ 1 h 621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2192000" h="6219825">
                <a:moveTo>
                  <a:pt x="6789701" y="6151588"/>
                </a:moveTo>
                <a:lnTo>
                  <a:pt x="6788702" y="6151666"/>
                </a:lnTo>
                <a:cubicBezTo>
                  <a:pt x="6788627" y="6151844"/>
                  <a:pt x="6788551" y="6152022"/>
                  <a:pt x="6788476" y="6152200"/>
                </a:cubicBezTo>
                <a:close/>
                <a:moveTo>
                  <a:pt x="9834" y="0"/>
                </a:moveTo>
                <a:lnTo>
                  <a:pt x="12357" y="1"/>
                </a:lnTo>
                <a:lnTo>
                  <a:pt x="12192000" y="1"/>
                </a:lnTo>
                <a:lnTo>
                  <a:pt x="12192000" y="5105401"/>
                </a:lnTo>
                <a:lnTo>
                  <a:pt x="12191716" y="5105401"/>
                </a:lnTo>
                <a:lnTo>
                  <a:pt x="12192000" y="5256977"/>
                </a:lnTo>
                <a:lnTo>
                  <a:pt x="12061096" y="5296034"/>
                </a:lnTo>
                <a:cubicBezTo>
                  <a:pt x="11933500" y="5332263"/>
                  <a:pt x="11805390" y="5366806"/>
                  <a:pt x="11676800" y="5399652"/>
                </a:cubicBezTo>
                <a:cubicBezTo>
                  <a:pt x="11262789" y="5507204"/>
                  <a:pt x="10845343" y="5600846"/>
                  <a:pt x="10425355" y="5683310"/>
                </a:cubicBezTo>
                <a:cubicBezTo>
                  <a:pt x="10092810" y="5748549"/>
                  <a:pt x="9759033" y="5806970"/>
                  <a:pt x="9424022" y="5858546"/>
                </a:cubicBezTo>
                <a:cubicBezTo>
                  <a:pt x="9102997" y="5908224"/>
                  <a:pt x="8781133" y="5952809"/>
                  <a:pt x="8458419" y="5992303"/>
                </a:cubicBezTo>
                <a:cubicBezTo>
                  <a:pt x="8211360" y="6022481"/>
                  <a:pt x="7963792" y="6048065"/>
                  <a:pt x="7715970" y="6072283"/>
                </a:cubicBezTo>
                <a:lnTo>
                  <a:pt x="6951716" y="6138091"/>
                </a:lnTo>
                <a:lnTo>
                  <a:pt x="6936303" y="6140163"/>
                </a:lnTo>
                <a:lnTo>
                  <a:pt x="6790448" y="6151529"/>
                </a:lnTo>
                <a:lnTo>
                  <a:pt x="6799941" y="6153349"/>
                </a:lnTo>
                <a:cubicBezTo>
                  <a:pt x="6811623" y="6153816"/>
                  <a:pt x="6823734" y="6151642"/>
                  <a:pt x="6835432" y="6151642"/>
                </a:cubicBezTo>
                <a:cubicBezTo>
                  <a:pt x="6851580" y="6151642"/>
                  <a:pt x="6867729" y="6149034"/>
                  <a:pt x="6884003" y="6148662"/>
                </a:cubicBezTo>
                <a:cubicBezTo>
                  <a:pt x="7115805" y="6143198"/>
                  <a:pt x="7347351" y="6131026"/>
                  <a:pt x="7578771" y="6116122"/>
                </a:cubicBezTo>
                <a:cubicBezTo>
                  <a:pt x="7927552" y="6093644"/>
                  <a:pt x="8276080" y="6065453"/>
                  <a:pt x="8623845" y="6029188"/>
                </a:cubicBezTo>
                <a:cubicBezTo>
                  <a:pt x="8909939" y="5999878"/>
                  <a:pt x="9195310" y="5965228"/>
                  <a:pt x="9479970" y="5925239"/>
                </a:cubicBezTo>
                <a:cubicBezTo>
                  <a:pt x="9864901" y="5870842"/>
                  <a:pt x="10248014" y="5806101"/>
                  <a:pt x="10629308" y="5731000"/>
                </a:cubicBezTo>
                <a:cubicBezTo>
                  <a:pt x="11090114" y="5639842"/>
                  <a:pt x="11546975" y="5532291"/>
                  <a:pt x="11998498" y="5404869"/>
                </a:cubicBezTo>
                <a:lnTo>
                  <a:pt x="12192000" y="5347846"/>
                </a:lnTo>
                <a:lnTo>
                  <a:pt x="12192000" y="5402606"/>
                </a:lnTo>
                <a:lnTo>
                  <a:pt x="11829257" y="5507950"/>
                </a:lnTo>
                <a:cubicBezTo>
                  <a:pt x="11534769" y="5587680"/>
                  <a:pt x="11238120" y="5658596"/>
                  <a:pt x="10939183" y="5722555"/>
                </a:cubicBezTo>
                <a:cubicBezTo>
                  <a:pt x="10622824" y="5790365"/>
                  <a:pt x="10304941" y="5850387"/>
                  <a:pt x="9985530" y="5902635"/>
                </a:cubicBezTo>
                <a:cubicBezTo>
                  <a:pt x="9720036" y="5946102"/>
                  <a:pt x="9453814" y="5984764"/>
                  <a:pt x="9186882" y="6018631"/>
                </a:cubicBezTo>
                <a:cubicBezTo>
                  <a:pt x="8984197" y="6044216"/>
                  <a:pt x="8781514" y="6068309"/>
                  <a:pt x="8578198" y="6088179"/>
                </a:cubicBezTo>
                <a:lnTo>
                  <a:pt x="7864358" y="6149656"/>
                </a:lnTo>
                <a:cubicBezTo>
                  <a:pt x="7554994" y="6172009"/>
                  <a:pt x="7245502" y="6189895"/>
                  <a:pt x="6935502" y="6201071"/>
                </a:cubicBezTo>
                <a:lnTo>
                  <a:pt x="6477750" y="6214980"/>
                </a:lnTo>
                <a:cubicBezTo>
                  <a:pt x="6439195" y="6212895"/>
                  <a:pt x="6400529" y="6214521"/>
                  <a:pt x="6362294" y="6219825"/>
                </a:cubicBezTo>
                <a:lnTo>
                  <a:pt x="6057129" y="6219825"/>
                </a:lnTo>
                <a:lnTo>
                  <a:pt x="5977784" y="6215229"/>
                </a:lnTo>
                <a:lnTo>
                  <a:pt x="5265087" y="6178965"/>
                </a:lnTo>
                <a:cubicBezTo>
                  <a:pt x="4958267" y="6166544"/>
                  <a:pt x="4651826" y="6146055"/>
                  <a:pt x="4346277" y="6116869"/>
                </a:cubicBezTo>
                <a:lnTo>
                  <a:pt x="3373045" y="6018259"/>
                </a:lnTo>
                <a:cubicBezTo>
                  <a:pt x="3035412" y="5983982"/>
                  <a:pt x="2698456" y="5944327"/>
                  <a:pt x="2362173" y="5899282"/>
                </a:cubicBezTo>
                <a:cubicBezTo>
                  <a:pt x="1984692" y="5849108"/>
                  <a:pt x="1608364" y="5791358"/>
                  <a:pt x="1233178" y="5726033"/>
                </a:cubicBezTo>
                <a:cubicBezTo>
                  <a:pt x="842181" y="5657291"/>
                  <a:pt x="453758" y="5578770"/>
                  <a:pt x="68500" y="5486226"/>
                </a:cubicBezTo>
                <a:lnTo>
                  <a:pt x="0" y="5468863"/>
                </a:lnTo>
                <a:lnTo>
                  <a:pt x="0" y="5412351"/>
                </a:lnTo>
                <a:lnTo>
                  <a:pt x="72441" y="5431135"/>
                </a:lnTo>
                <a:cubicBezTo>
                  <a:pt x="247961" y="5473331"/>
                  <a:pt x="424164" y="5512608"/>
                  <a:pt x="600716" y="5549555"/>
                </a:cubicBezTo>
                <a:cubicBezTo>
                  <a:pt x="988279" y="5630403"/>
                  <a:pt x="1378133" y="5699330"/>
                  <a:pt x="1769512" y="5759811"/>
                </a:cubicBezTo>
                <a:cubicBezTo>
                  <a:pt x="2052426" y="5803406"/>
                  <a:pt x="2335725" y="5843519"/>
                  <a:pt x="2613554" y="5876802"/>
                </a:cubicBezTo>
                <a:cubicBezTo>
                  <a:pt x="2605544" y="5879410"/>
                  <a:pt x="2594611" y="5869350"/>
                  <a:pt x="2581134" y="5866867"/>
                </a:cubicBezTo>
                <a:cubicBezTo>
                  <a:pt x="2087178" y="5774877"/>
                  <a:pt x="1597684" y="5663937"/>
                  <a:pt x="1112635" y="5534031"/>
                </a:cubicBezTo>
                <a:cubicBezTo>
                  <a:pt x="880453" y="5471934"/>
                  <a:pt x="649713" y="5405428"/>
                  <a:pt x="420412" y="5334514"/>
                </a:cubicBezTo>
                <a:lnTo>
                  <a:pt x="0" y="5195539"/>
                </a:lnTo>
                <a:lnTo>
                  <a:pt x="60" y="5105401"/>
                </a:lnTo>
                <a:lnTo>
                  <a:pt x="0" y="5105401"/>
                </a:lnTo>
                <a:lnTo>
                  <a:pt x="0" y="1"/>
                </a:lnTo>
                <a:lnTo>
                  <a:pt x="9834" y="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Rectangle 3"/>
          <p:cNvSpPr>
            <a:spLocks noChangeArrowheads="1"/>
          </p:cNvSpPr>
          <p:nvPr/>
        </p:nvSpPr>
        <p:spPr bwMode="auto">
          <a:xfrm>
            <a:off x="6192036" y="1087324"/>
            <a:ext cx="4235508" cy="934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defTabSz="347472">
              <a:spcAft>
                <a:spcPts val="600"/>
              </a:spcAft>
            </a:pPr>
            <a:r>
              <a:rPr lang="en-US" sz="2736" kern="1200" dirty="0">
                <a:solidFill>
                  <a:schemeClr val="tx1">
                    <a:lumMod val="95000"/>
                    <a:lumOff val="5000"/>
                  </a:schemeClr>
                </a:solidFill>
                <a:latin typeface="Raleway" panose="020B0503030101060003" pitchFamily="34" charset="0"/>
                <a:ea typeface="+mn-ea"/>
                <a:cs typeface="+mn-cs"/>
              </a:rPr>
              <a:t>Keeping Children Safe in Education 2025 updates</a:t>
            </a:r>
            <a:endParaRPr lang="en-US" dirty="0">
              <a:solidFill>
                <a:schemeClr val="tx1">
                  <a:lumMod val="95000"/>
                  <a:lumOff val="5000"/>
                </a:schemeClr>
              </a:solidFill>
              <a:latin typeface="Raleway" panose="020B0503030101060003" pitchFamily="34" charset="0"/>
            </a:endParaRPr>
          </a:p>
        </p:txBody>
      </p:sp>
      <p:pic>
        <p:nvPicPr>
          <p:cNvPr id="7170" name="Picture 2" descr="A cartoon of a person pointing&#10;&#10;Description automatically generated"/>
          <p:cNvPicPr>
            <a:picLocks noChangeAspect="1" noChangeArrowheads="1"/>
          </p:cNvPicPr>
          <p:nvPr/>
        </p:nvPicPr>
        <p:blipFill rotWithShape="1">
          <a:blip r:embed="rId3">
            <a:extLst>
              <a:ext uri="{28A0092B-C50C-407E-A947-70E740481C1C}">
                <a14:useLocalDpi xmlns:a14="http://schemas.microsoft.com/office/drawing/2010/main" val="0"/>
              </a:ext>
            </a:extLst>
          </a:blip>
          <a:srcRect l="18924"/>
          <a:stretch/>
        </p:blipFill>
        <p:spPr bwMode="auto">
          <a:xfrm>
            <a:off x="5707863" y="3002334"/>
            <a:ext cx="1354742" cy="21452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a:spLocks noChangeArrowheads="1"/>
          </p:cNvSpPr>
          <p:nvPr/>
        </p:nvSpPr>
        <p:spPr bwMode="auto">
          <a:xfrm>
            <a:off x="7231962" y="2022416"/>
            <a:ext cx="2846104" cy="305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defTabSz="347472">
              <a:spcAft>
                <a:spcPts val="600"/>
              </a:spcAft>
            </a:pPr>
            <a:r>
              <a:rPr lang="en-US" sz="1824" kern="1200" dirty="0">
                <a:solidFill>
                  <a:schemeClr val="tx1">
                    <a:lumMod val="95000"/>
                    <a:lumOff val="5000"/>
                  </a:schemeClr>
                </a:solidFill>
                <a:latin typeface="Raleway" panose="020B0503030101060003" pitchFamily="34" charset="0"/>
                <a:ea typeface="+mn-ea"/>
                <a:cs typeface="+mn-cs"/>
              </a:rPr>
              <a:t>Make sure you have read at least </a:t>
            </a:r>
            <a:r>
              <a:rPr lang="en-US" sz="1824" b="1" kern="1200" dirty="0">
                <a:solidFill>
                  <a:schemeClr val="tx1">
                    <a:lumMod val="95000"/>
                    <a:lumOff val="5000"/>
                  </a:schemeClr>
                </a:solidFill>
                <a:latin typeface="Raleway" panose="020B0503030101060003" pitchFamily="34" charset="0"/>
                <a:ea typeface="+mn-ea"/>
                <a:cs typeface="+mn-cs"/>
              </a:rPr>
              <a:t>Part 1 </a:t>
            </a:r>
            <a:r>
              <a:rPr lang="en-US" sz="1824" kern="1200" dirty="0">
                <a:solidFill>
                  <a:schemeClr val="tx1">
                    <a:lumMod val="95000"/>
                    <a:lumOff val="5000"/>
                  </a:schemeClr>
                </a:solidFill>
                <a:latin typeface="Raleway" panose="020B0503030101060003" pitchFamily="34" charset="0"/>
                <a:ea typeface="+mn-ea"/>
                <a:cs typeface="+mn-cs"/>
              </a:rPr>
              <a:t>if you work directly with children and </a:t>
            </a:r>
            <a:r>
              <a:rPr lang="en-US" sz="1824" b="1" kern="1200" dirty="0">
                <a:solidFill>
                  <a:schemeClr val="tx1">
                    <a:lumMod val="95000"/>
                    <a:lumOff val="5000"/>
                  </a:schemeClr>
                </a:solidFill>
                <a:latin typeface="Raleway" panose="020B0503030101060003" pitchFamily="34" charset="0"/>
                <a:ea typeface="+mn-ea"/>
                <a:cs typeface="+mn-cs"/>
              </a:rPr>
              <a:t>Annex B</a:t>
            </a:r>
            <a:r>
              <a:rPr lang="en-US" sz="1824" kern="1200" dirty="0">
                <a:solidFill>
                  <a:schemeClr val="tx1">
                    <a:lumMod val="95000"/>
                    <a:lumOff val="5000"/>
                  </a:schemeClr>
                </a:solidFill>
                <a:latin typeface="Raleway" panose="020B0503030101060003" pitchFamily="34" charset="0"/>
                <a:ea typeface="+mn-ea"/>
                <a:cs typeface="+mn-cs"/>
              </a:rPr>
              <a:t> for extra information </a:t>
            </a:r>
          </a:p>
          <a:p>
            <a:pPr marL="434340" indent="-434340" defTabSz="347472">
              <a:spcAft>
                <a:spcPts val="600"/>
              </a:spcAft>
              <a:buFont typeface="Arial" panose="020B0604020202020204" pitchFamily="34" charset="0"/>
              <a:buChar char="•"/>
            </a:pPr>
            <a:endParaRPr lang="en-US" sz="1824" kern="1200" dirty="0">
              <a:solidFill>
                <a:schemeClr val="tx1">
                  <a:lumMod val="95000"/>
                  <a:lumOff val="5000"/>
                </a:schemeClr>
              </a:solidFill>
              <a:latin typeface="Raleway" panose="020B0503030101060003" pitchFamily="34" charset="0"/>
              <a:ea typeface="+mn-ea"/>
              <a:cs typeface="+mn-cs"/>
            </a:endParaRPr>
          </a:p>
          <a:p>
            <a:pPr defTabSz="347472">
              <a:spcAft>
                <a:spcPts val="600"/>
              </a:spcAft>
            </a:pPr>
            <a:r>
              <a:rPr lang="en-US" sz="1824" kern="1200" dirty="0">
                <a:solidFill>
                  <a:schemeClr val="tx1">
                    <a:lumMod val="95000"/>
                    <a:lumOff val="5000"/>
                  </a:schemeClr>
                </a:solidFill>
                <a:latin typeface="Raleway" panose="020B0503030101060003" pitchFamily="34" charset="0"/>
                <a:ea typeface="+mn-ea"/>
                <a:cs typeface="+mn-cs"/>
              </a:rPr>
              <a:t>And if you don’t work directly with children then you need to read either </a:t>
            </a:r>
            <a:r>
              <a:rPr lang="en-US" sz="1824" b="1" kern="1200" dirty="0">
                <a:solidFill>
                  <a:schemeClr val="tx1">
                    <a:lumMod val="95000"/>
                    <a:lumOff val="5000"/>
                  </a:schemeClr>
                </a:solidFill>
                <a:latin typeface="Raleway" panose="020B0503030101060003" pitchFamily="34" charset="0"/>
                <a:ea typeface="+mn-ea"/>
                <a:cs typeface="+mn-cs"/>
              </a:rPr>
              <a:t>Part 1 or Annex A</a:t>
            </a:r>
            <a:endParaRPr lang="en-US" sz="2400" dirty="0">
              <a:solidFill>
                <a:schemeClr val="tx1">
                  <a:lumMod val="95000"/>
                  <a:lumOff val="5000"/>
                </a:schemeClr>
              </a:solidFill>
              <a:latin typeface="Raleway" panose="020B0503030101060003" pitchFamily="34" charset="0"/>
            </a:endParaRPr>
          </a:p>
        </p:txBody>
      </p:sp>
      <p:sp>
        <p:nvSpPr>
          <p:cNvPr id="5" name="Arrow: Pentagon 4">
            <a:extLst>
              <a:ext uri="{FF2B5EF4-FFF2-40B4-BE49-F238E27FC236}">
                <a16:creationId xmlns:a16="http://schemas.microsoft.com/office/drawing/2014/main" id="{F7EEA65D-4A10-44BF-B735-D9D9AC1B4CFF}"/>
              </a:ext>
            </a:extLst>
          </p:cNvPr>
          <p:cNvSpPr/>
          <p:nvPr/>
        </p:nvSpPr>
        <p:spPr>
          <a:xfrm>
            <a:off x="1688256" y="228600"/>
            <a:ext cx="4118512" cy="4786656"/>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6DA9A5F9-837D-7272-D332-60E16D6DA54D}"/>
              </a:ext>
            </a:extLst>
          </p:cNvPr>
          <p:cNvPicPr>
            <a:picLocks noChangeAspect="1"/>
          </p:cNvPicPr>
          <p:nvPr/>
        </p:nvPicPr>
        <p:blipFill>
          <a:blip r:embed="rId4"/>
          <a:stretch>
            <a:fillRect/>
          </a:stretch>
        </p:blipFill>
        <p:spPr>
          <a:xfrm>
            <a:off x="1840615" y="1275069"/>
            <a:ext cx="2611411" cy="2714492"/>
          </a:xfrm>
          <a:prstGeom prst="rect">
            <a:avLst/>
          </a:prstGeom>
        </p:spPr>
      </p:pic>
    </p:spTree>
    <p:extLst>
      <p:ext uri="{BB962C8B-B14F-4D97-AF65-F5344CB8AC3E}">
        <p14:creationId xmlns:p14="http://schemas.microsoft.com/office/powerpoint/2010/main" val="9196231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594420B-8703-6DE0-D037-605E08AA0597}"/>
              </a:ext>
            </a:extLst>
          </p:cNvPr>
          <p:cNvSpPr>
            <a:spLocks noGrp="1"/>
          </p:cNvSpPr>
          <p:nvPr>
            <p:ph type="title"/>
          </p:nvPr>
        </p:nvSpPr>
        <p:spPr>
          <a:xfrm>
            <a:off x="686834" y="1153572"/>
            <a:ext cx="3200400" cy="4461163"/>
          </a:xfrm>
        </p:spPr>
        <p:txBody>
          <a:bodyPr>
            <a:normAutofit/>
          </a:bodyPr>
          <a:lstStyle/>
          <a:p>
            <a:r>
              <a:rPr lang="en-GB" b="1">
                <a:solidFill>
                  <a:srgbClr val="FFFFFF"/>
                </a:solidFill>
              </a:rPr>
              <a:t>Keeping Children Safe in Education 2025 - updates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C812B265-B701-976E-AB0D-128F1CDAB1F6}"/>
              </a:ext>
            </a:extLst>
          </p:cNvPr>
          <p:cNvSpPr>
            <a:spLocks noGrp="1"/>
          </p:cNvSpPr>
          <p:nvPr>
            <p:ph idx="1"/>
          </p:nvPr>
        </p:nvSpPr>
        <p:spPr>
          <a:xfrm>
            <a:off x="4447308" y="591344"/>
            <a:ext cx="6906491" cy="5585619"/>
          </a:xfrm>
        </p:spPr>
        <p:txBody>
          <a:bodyPr anchor="ctr">
            <a:normAutofit/>
          </a:bodyPr>
          <a:lstStyle/>
          <a:p>
            <a:pPr marL="0" indent="0">
              <a:buNone/>
            </a:pPr>
            <a:r>
              <a:rPr lang="en-GB" sz="2000" b="1" dirty="0"/>
              <a:t>Online safety</a:t>
            </a:r>
          </a:p>
          <a:p>
            <a:pPr marL="0" indent="0">
              <a:buNone/>
            </a:pPr>
            <a:r>
              <a:rPr lang="en-GB" sz="2000" dirty="0"/>
              <a:t>The 2025 guidance adds </a:t>
            </a:r>
            <a:r>
              <a:rPr lang="en-GB" sz="2000" b="1" dirty="0"/>
              <a:t>disinformation</a:t>
            </a:r>
            <a:r>
              <a:rPr lang="en-GB" sz="2000" dirty="0"/>
              <a:t>, </a:t>
            </a:r>
            <a:r>
              <a:rPr lang="en-GB" sz="2000" b="1" dirty="0"/>
              <a:t>misinformation</a:t>
            </a:r>
            <a:r>
              <a:rPr lang="en-GB" sz="2000" dirty="0"/>
              <a:t> and </a:t>
            </a:r>
            <a:r>
              <a:rPr lang="en-GB" sz="2000" b="1" dirty="0"/>
              <a:t>conspiracy theories</a:t>
            </a:r>
            <a:r>
              <a:rPr lang="en-GB" sz="2000" dirty="0"/>
              <a:t> to the list of content risks under online safety. </a:t>
            </a:r>
            <a:r>
              <a:rPr lang="en-GB" sz="2000" b="1" dirty="0"/>
              <a:t>Disinformation</a:t>
            </a:r>
            <a:r>
              <a:rPr lang="en-GB" sz="2000" dirty="0"/>
              <a:t> is the deliberate creation and spread of false or misleading content, such as fake news.  </a:t>
            </a:r>
            <a:r>
              <a:rPr lang="en-GB" sz="2000" b="1" dirty="0"/>
              <a:t>Misinformation</a:t>
            </a:r>
            <a:r>
              <a:rPr lang="en-GB" sz="2000" dirty="0"/>
              <a:t> is the unintentional spread of this false or misleading content </a:t>
            </a:r>
          </a:p>
          <a:p>
            <a:pPr marL="0" indent="0">
              <a:buNone/>
            </a:pPr>
            <a:r>
              <a:rPr lang="en-GB" sz="2000" dirty="0"/>
              <a:t>(Cabinet Office, Department for Science, Innovation and Technology, 2023).</a:t>
            </a:r>
          </a:p>
          <a:p>
            <a:endParaRPr lang="en-GB" sz="2000" dirty="0"/>
          </a:p>
          <a:p>
            <a:endParaRPr lang="en-GB" sz="2000" dirty="0"/>
          </a:p>
          <a:p>
            <a:pPr marL="0" indent="0">
              <a:buNone/>
            </a:pPr>
            <a:r>
              <a:rPr lang="en-GB" sz="2000" b="1" dirty="0"/>
              <a:t>Filtering and monitoring</a:t>
            </a:r>
          </a:p>
          <a:p>
            <a:pPr marL="0" indent="0">
              <a:buNone/>
            </a:pPr>
            <a:r>
              <a:rPr lang="en-GB" sz="2000" dirty="0"/>
              <a:t>KCSIE 2025 includes a link to the DfE guidance  </a:t>
            </a:r>
            <a:r>
              <a:rPr lang="en-GB" sz="2000" dirty="0">
                <a:hlinkClick r:id="rId2"/>
              </a:rPr>
              <a:t>Generative AI: product safety expectations - GOV.UK</a:t>
            </a:r>
            <a:r>
              <a:rPr lang="en-GB" sz="2000" dirty="0"/>
              <a:t>. This guidance on generative artificial intelligence (AI) explains how filtering and monitoring requirements apply to the use of generative AI in education and supports schools to use generative AI safely.</a:t>
            </a:r>
          </a:p>
          <a:p>
            <a:endParaRPr lang="en-GB" sz="2000" dirty="0"/>
          </a:p>
        </p:txBody>
      </p:sp>
    </p:spTree>
    <p:extLst>
      <p:ext uri="{BB962C8B-B14F-4D97-AF65-F5344CB8AC3E}">
        <p14:creationId xmlns:p14="http://schemas.microsoft.com/office/powerpoint/2010/main" val="19618045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33D430D-C4F1-CC6B-897C-032E9CA963C0}"/>
              </a:ext>
            </a:extLst>
          </p:cNvPr>
          <p:cNvSpPr>
            <a:spLocks noGrp="1"/>
          </p:cNvSpPr>
          <p:nvPr>
            <p:ph type="title"/>
          </p:nvPr>
        </p:nvSpPr>
        <p:spPr>
          <a:xfrm>
            <a:off x="686834" y="1153572"/>
            <a:ext cx="3200400" cy="4461163"/>
          </a:xfrm>
        </p:spPr>
        <p:txBody>
          <a:bodyPr>
            <a:normAutofit/>
          </a:bodyPr>
          <a:lstStyle/>
          <a:p>
            <a:r>
              <a:rPr lang="en-GB" b="1">
                <a:solidFill>
                  <a:srgbClr val="FFFFFF"/>
                </a:solidFill>
              </a:rPr>
              <a:t>Keeping Children Safe in Education 2025 - updates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8957F7A2-5556-7C1D-3E22-3EEF6A958A40}"/>
              </a:ext>
            </a:extLst>
          </p:cNvPr>
          <p:cNvSpPr>
            <a:spLocks noGrp="1"/>
          </p:cNvSpPr>
          <p:nvPr>
            <p:ph idx="1"/>
          </p:nvPr>
        </p:nvSpPr>
        <p:spPr>
          <a:xfrm>
            <a:off x="4447308" y="591344"/>
            <a:ext cx="6906491" cy="5585619"/>
          </a:xfrm>
        </p:spPr>
        <p:txBody>
          <a:bodyPr anchor="ctr">
            <a:normAutofit/>
          </a:bodyPr>
          <a:lstStyle/>
          <a:p>
            <a:pPr marL="0" indent="0">
              <a:buNone/>
            </a:pPr>
            <a:r>
              <a:rPr lang="en-GB" sz="2000" b="1" dirty="0"/>
              <a:t>Alternative provision</a:t>
            </a:r>
          </a:p>
          <a:p>
            <a:pPr marL="0" indent="0">
              <a:buNone/>
            </a:pPr>
            <a:r>
              <a:rPr lang="en-GB" sz="2000" dirty="0"/>
              <a:t>The updated guidance provides additional information to clarify and reflect existing alternative provision guidance, highlighting how schools should:</a:t>
            </a:r>
          </a:p>
          <a:p>
            <a:r>
              <a:rPr lang="en-GB" sz="2000" dirty="0"/>
              <a:t>gain written confirmation from the alternative provider that appropriate staff safeguarding checks have been carried out, as well as written information about any arrangements that may put the child at risk </a:t>
            </a:r>
          </a:p>
          <a:p>
            <a:r>
              <a:rPr lang="en-GB" sz="2000" dirty="0"/>
              <a:t>have records of the address of the alternative provider and any subcontracted provision or satellite sites the child may attend </a:t>
            </a:r>
          </a:p>
          <a:p>
            <a:r>
              <a:rPr lang="en-GB" sz="2000" dirty="0"/>
              <a:t>regularly review any alternative provision placements to make sure the placement continues to be safe and meets the child’s needs. If safeguarding concerns occur, the placement should be immediately reviewed and ended if necessary.</a:t>
            </a:r>
          </a:p>
          <a:p>
            <a:pPr marL="0" indent="0">
              <a:buNone/>
            </a:pPr>
            <a:endParaRPr lang="en-GB" sz="2000" dirty="0"/>
          </a:p>
        </p:txBody>
      </p:sp>
    </p:spTree>
    <p:extLst>
      <p:ext uri="{BB962C8B-B14F-4D97-AF65-F5344CB8AC3E}">
        <p14:creationId xmlns:p14="http://schemas.microsoft.com/office/powerpoint/2010/main" val="1803076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E12CE1C-D211-336D-E746-2CCAD8A38570}"/>
              </a:ext>
            </a:extLst>
          </p:cNvPr>
          <p:cNvSpPr>
            <a:spLocks noGrp="1"/>
          </p:cNvSpPr>
          <p:nvPr>
            <p:ph type="title"/>
          </p:nvPr>
        </p:nvSpPr>
        <p:spPr>
          <a:xfrm>
            <a:off x="686834" y="1153572"/>
            <a:ext cx="3200400" cy="4461163"/>
          </a:xfrm>
        </p:spPr>
        <p:txBody>
          <a:bodyPr>
            <a:normAutofit/>
          </a:bodyPr>
          <a:lstStyle/>
          <a:p>
            <a:r>
              <a:rPr lang="en-GB" b="1">
                <a:solidFill>
                  <a:srgbClr val="FFFFFF"/>
                </a:solidFill>
              </a:rPr>
              <a:t>Keeping Children Safe in Education 2025 - updates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0F1A71D-5896-F7B7-3CFF-ABD7A95F1A4D}"/>
              </a:ext>
            </a:extLst>
          </p:cNvPr>
          <p:cNvSpPr>
            <a:spLocks noGrp="1"/>
          </p:cNvSpPr>
          <p:nvPr>
            <p:ph idx="1"/>
          </p:nvPr>
        </p:nvSpPr>
        <p:spPr>
          <a:xfrm>
            <a:off x="4447308" y="591344"/>
            <a:ext cx="7439892" cy="5585619"/>
          </a:xfrm>
        </p:spPr>
        <p:txBody>
          <a:bodyPr anchor="ctr">
            <a:normAutofit/>
          </a:bodyPr>
          <a:lstStyle/>
          <a:p>
            <a:pPr marL="0" indent="0">
              <a:buNone/>
            </a:pPr>
            <a:r>
              <a:rPr lang="en-GB" b="1" dirty="0"/>
              <a:t>Children who are absent from education</a:t>
            </a:r>
          </a:p>
          <a:p>
            <a:pPr marL="0" indent="0">
              <a:buNone/>
            </a:pPr>
            <a:r>
              <a:rPr lang="en-GB" dirty="0"/>
              <a:t>The updated guidance makes clear that the DfE’s Working together to improve school attendance is now statutory guidance.</a:t>
            </a:r>
          </a:p>
          <a:p>
            <a:pPr marL="0" indent="0">
              <a:buNone/>
            </a:pPr>
            <a:endParaRPr lang="en-GB" dirty="0"/>
          </a:p>
          <a:p>
            <a:pPr marL="0" indent="0">
              <a:buNone/>
            </a:pPr>
            <a:r>
              <a:rPr lang="en-GB" sz="1600" i="1" dirty="0"/>
              <a:t>A full list of changes can be found in Annex F of Keeping children safe in education 2025</a:t>
            </a:r>
          </a:p>
        </p:txBody>
      </p:sp>
    </p:spTree>
    <p:extLst>
      <p:ext uri="{BB962C8B-B14F-4D97-AF65-F5344CB8AC3E}">
        <p14:creationId xmlns:p14="http://schemas.microsoft.com/office/powerpoint/2010/main" val="26767057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022017A-A17A-388D-AA89-CFE78EFF337B}"/>
            </a:ext>
          </a:extLst>
        </p:cNvPr>
        <p:cNvGrpSpPr/>
        <p:nvPr/>
      </p:nvGrpSpPr>
      <p:grpSpPr>
        <a:xfrm>
          <a:off x="0" y="0"/>
          <a:ext cx="0" cy="0"/>
          <a:chOff x="0" y="0"/>
          <a:chExt cx="0" cy="0"/>
        </a:xfrm>
      </p:grpSpPr>
      <p:sp useBgFill="1">
        <p:nvSpPr>
          <p:cNvPr id="51" name="Rectangle 50">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D637635-EEE5-7029-1096-5FC563A47905}"/>
              </a:ext>
            </a:extLst>
          </p:cNvPr>
          <p:cNvSpPr>
            <a:spLocks noGrp="1"/>
          </p:cNvSpPr>
          <p:nvPr>
            <p:ph type="title"/>
          </p:nvPr>
        </p:nvSpPr>
        <p:spPr>
          <a:xfrm>
            <a:off x="635000" y="640823"/>
            <a:ext cx="3418659" cy="5583148"/>
          </a:xfrm>
        </p:spPr>
        <p:txBody>
          <a:bodyPr anchor="ctr">
            <a:normAutofit/>
          </a:bodyPr>
          <a:lstStyle/>
          <a:p>
            <a:r>
              <a:rPr lang="en-GB" sz="5400">
                <a:latin typeface="Raleway" pitchFamily="2" charset="0"/>
              </a:rPr>
              <a:t>Neglect</a:t>
            </a:r>
          </a:p>
        </p:txBody>
      </p:sp>
      <p:sp>
        <p:nvSpPr>
          <p:cNvPr id="52"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Content Placeholder 2">
            <a:extLst>
              <a:ext uri="{FF2B5EF4-FFF2-40B4-BE49-F238E27FC236}">
                <a16:creationId xmlns:a16="http://schemas.microsoft.com/office/drawing/2014/main" id="{5CBC0B64-410C-F444-4498-3D7379C18753}"/>
              </a:ext>
            </a:extLst>
          </p:cNvPr>
          <p:cNvGraphicFramePr>
            <a:graphicFrameLocks noGrp="1"/>
          </p:cNvGraphicFramePr>
          <p:nvPr>
            <p:ph idx="1"/>
            <p:extLst>
              <p:ext uri="{D42A27DB-BD31-4B8C-83A1-F6EECF244321}">
                <p14:modId xmlns:p14="http://schemas.microsoft.com/office/powerpoint/2010/main" val="1757804308"/>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8487064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62056</TotalTime>
  <Words>3589</Words>
  <Application>Microsoft Office PowerPoint</Application>
  <PresentationFormat>Widescreen</PresentationFormat>
  <Paragraphs>356</Paragraphs>
  <Slides>35</Slides>
  <Notes>30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Calibri Light</vt:lpstr>
      <vt:lpstr>Raleway</vt:lpstr>
      <vt:lpstr>Wingdings</vt:lpstr>
      <vt:lpstr>Office Theme</vt:lpstr>
      <vt:lpstr>PowerPoint Presentation</vt:lpstr>
      <vt:lpstr>PowerPoint Presentation</vt:lpstr>
      <vt:lpstr>PowerPoint Presentation</vt:lpstr>
      <vt:lpstr>PowerPoint Presentation</vt:lpstr>
      <vt:lpstr>PowerPoint Presentation</vt:lpstr>
      <vt:lpstr>Keeping Children Safe in Education 2025 - updates</vt:lpstr>
      <vt:lpstr>Keeping Children Safe in Education 2025 - updates</vt:lpstr>
      <vt:lpstr>Keeping Children Safe in Education 2025 - updates</vt:lpstr>
      <vt:lpstr>Neglect</vt:lpstr>
      <vt:lpstr>Neglect</vt:lpstr>
      <vt:lpstr>Case Study on Neglect </vt:lpstr>
      <vt:lpstr>Case Study on Neglect </vt:lpstr>
      <vt:lpstr>Case Study on Neglect </vt:lpstr>
      <vt:lpstr>Risk Outside the Home   (ROTH)</vt:lpstr>
      <vt:lpstr>Risk Outside the Home Tactical Group Meetings (RTG)</vt:lpstr>
      <vt:lpstr>What is Unconscious Bias? </vt:lpstr>
      <vt:lpstr>Unconscious Bias </vt:lpstr>
      <vt:lpstr>Unconscious Bias </vt:lpstr>
      <vt:lpstr>Operation Encompass</vt:lpstr>
      <vt:lpstr>Operation Encompass</vt:lpstr>
      <vt:lpstr>PowerPoint Presentation</vt:lpstr>
      <vt:lpstr>Attendance </vt:lpstr>
      <vt:lpstr>Attendance </vt:lpstr>
      <vt:lpstr>Attendance </vt:lpstr>
      <vt:lpstr>Attendance </vt:lpstr>
      <vt:lpstr>Understanding CSAM (Child Sexual Abuse Material) </vt:lpstr>
      <vt:lpstr>Legal and Safeguarding Implications of  CSAM</vt:lpstr>
      <vt:lpstr>4C’s: Classifying online risk to children </vt:lpstr>
      <vt:lpstr>Professional Curiosity​</vt:lpstr>
      <vt:lpstr>Understanding Professional Curiosity​</vt:lpstr>
      <vt:lpstr>​Recognising and Responding to Signs​</vt:lpstr>
      <vt:lpstr>​Recording and reporting</vt:lpstr>
      <vt:lpstr>7 Golden rules when sharing information ​</vt:lpstr>
      <vt:lpstr>LADO updates and reminders</vt:lpstr>
      <vt:lpstr>Refresh your knowledge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LOVEISH</dc:creator>
  <cp:lastModifiedBy>Lynda Cordukes</cp:lastModifiedBy>
  <cp:revision>222</cp:revision>
  <dcterms:created xsi:type="dcterms:W3CDTF">2016-03-03T21:04:23Z</dcterms:created>
  <dcterms:modified xsi:type="dcterms:W3CDTF">2025-08-28T08:44:10Z</dcterms:modified>
</cp:coreProperties>
</file>